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vml" ContentType="application/vnd.openxmlformats-officedocument.vmlDrawing"/>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82"/>
  </p:notesMasterIdLst>
  <p:sldIdLst>
    <p:sldId id="357" r:id="rId2"/>
    <p:sldId id="258" r:id="rId3"/>
    <p:sldId id="295" r:id="rId4"/>
    <p:sldId id="298" r:id="rId5"/>
    <p:sldId id="300" r:id="rId6"/>
    <p:sldId id="296" r:id="rId7"/>
    <p:sldId id="384" r:id="rId8"/>
    <p:sldId id="299" r:id="rId9"/>
    <p:sldId id="301" r:id="rId10"/>
    <p:sldId id="263" r:id="rId11"/>
    <p:sldId id="264" r:id="rId12"/>
    <p:sldId id="379" r:id="rId13"/>
    <p:sldId id="380" r:id="rId14"/>
    <p:sldId id="302" r:id="rId15"/>
    <p:sldId id="403" r:id="rId16"/>
    <p:sldId id="402" r:id="rId17"/>
    <p:sldId id="262" r:id="rId18"/>
    <p:sldId id="404" r:id="rId19"/>
    <p:sldId id="266" r:id="rId20"/>
    <p:sldId id="406" r:id="rId21"/>
    <p:sldId id="407" r:id="rId22"/>
    <p:sldId id="382" r:id="rId23"/>
    <p:sldId id="386" r:id="rId24"/>
    <p:sldId id="383" r:id="rId25"/>
    <p:sldId id="303" r:id="rId26"/>
    <p:sldId id="305" r:id="rId27"/>
    <p:sldId id="272" r:id="rId28"/>
    <p:sldId id="270" r:id="rId29"/>
    <p:sldId id="268" r:id="rId30"/>
    <p:sldId id="387" r:id="rId31"/>
    <p:sldId id="306" r:id="rId32"/>
    <p:sldId id="308" r:id="rId33"/>
    <p:sldId id="389" r:id="rId34"/>
    <p:sldId id="388" r:id="rId35"/>
    <p:sldId id="390" r:id="rId36"/>
    <p:sldId id="392" r:id="rId37"/>
    <p:sldId id="400" r:id="rId38"/>
    <p:sldId id="311" r:id="rId39"/>
    <p:sldId id="310" r:id="rId40"/>
    <p:sldId id="290" r:id="rId41"/>
    <p:sldId id="363" r:id="rId42"/>
    <p:sldId id="378" r:id="rId43"/>
    <p:sldId id="393" r:id="rId44"/>
    <p:sldId id="312" r:id="rId45"/>
    <p:sldId id="313" r:id="rId46"/>
    <p:sldId id="377" r:id="rId47"/>
    <p:sldId id="315" r:id="rId48"/>
    <p:sldId id="316" r:id="rId49"/>
    <p:sldId id="287" r:id="rId50"/>
    <p:sldId id="317" r:id="rId51"/>
    <p:sldId id="285" r:id="rId52"/>
    <p:sldId id="292" r:id="rId53"/>
    <p:sldId id="318" r:id="rId54"/>
    <p:sldId id="319" r:id="rId55"/>
    <p:sldId id="359" r:id="rId56"/>
    <p:sldId id="289" r:id="rId57"/>
    <p:sldId id="335" r:id="rId58"/>
    <p:sldId id="278" r:id="rId59"/>
    <p:sldId id="340" r:id="rId60"/>
    <p:sldId id="395" r:id="rId61"/>
    <p:sldId id="325" r:id="rId62"/>
    <p:sldId id="328" r:id="rId63"/>
    <p:sldId id="339" r:id="rId64"/>
    <p:sldId id="362" r:id="rId65"/>
    <p:sldId id="364" r:id="rId66"/>
    <p:sldId id="365" r:id="rId67"/>
    <p:sldId id="333" r:id="rId68"/>
    <p:sldId id="332" r:id="rId69"/>
    <p:sldId id="257" r:id="rId70"/>
    <p:sldId id="355" r:id="rId71"/>
    <p:sldId id="356" r:id="rId72"/>
    <p:sldId id="341" r:id="rId73"/>
    <p:sldId id="350" r:id="rId74"/>
    <p:sldId id="347" r:id="rId75"/>
    <p:sldId id="343" r:id="rId76"/>
    <p:sldId id="259" r:id="rId77"/>
    <p:sldId id="260" r:id="rId78"/>
    <p:sldId id="397" r:id="rId79"/>
    <p:sldId id="398" r:id="rId80"/>
    <p:sldId id="399" r:id="rId81"/>
  </p:sldIdLst>
  <p:sldSz cx="9144000" cy="6858000" type="screen4x3"/>
  <p:notesSz cx="6858000" cy="9144000"/>
  <p:defaultText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55" d="100"/>
          <a:sy n="155" d="100"/>
        </p:scale>
        <p:origin x="1974" y="138"/>
      </p:cViewPr>
      <p:guideLst>
        <p:guide orient="horz" pos="2160"/>
        <p:guide pos="2880"/>
      </p:guideLst>
    </p:cSldViewPr>
  </p:slideViewPr>
  <p:notesTextViewPr>
    <p:cViewPr>
      <p:scale>
        <a:sx n="1" d="1"/>
        <a:sy n="1" d="1"/>
      </p:scale>
      <p:origin x="0" y="0"/>
    </p:cViewPr>
  </p:notesTextViewPr>
  <p:sorterViewPr>
    <p:cViewPr>
      <p:scale>
        <a:sx n="100" d="100"/>
        <a:sy n="100" d="100"/>
      </p:scale>
      <p:origin x="0" y="-1398"/>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notesMaster" Target="notesMasters/notesMaster1.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kumimoji="1" lang="ja-JP" altLang="en-US"/>
          </a:p>
        </p:txBody>
      </p:sp>
      <p:sp>
        <p:nvSpPr>
          <p:cNvPr id="3" name="日付プレースホルダー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0784444-7018-4F38-8A8C-07BAD65E3831}" type="datetimeFigureOut">
              <a:rPr kumimoji="1" lang="ja-JP" altLang="en-US" smtClean="0"/>
              <a:t>2018/5/29</a:t>
            </a:fld>
            <a:endParaRPr kumimoji="1" lang="ja-JP" altLang="en-US"/>
          </a:p>
        </p:txBody>
      </p:sp>
      <p:sp>
        <p:nvSpPr>
          <p:cNvPr id="4" name="スライド イメージ プレースホルダー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ja-JP" altLang="en-US"/>
          </a:p>
        </p:txBody>
      </p:sp>
      <p:sp>
        <p:nvSpPr>
          <p:cNvPr id="5" name="ノート プレースホルダー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6" name="フッター プレースホルダー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kumimoji="1" lang="ja-JP" altLang="en-US"/>
          </a:p>
        </p:txBody>
      </p:sp>
      <p:sp>
        <p:nvSpPr>
          <p:cNvPr id="7" name="スライド番号プレースホルダー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E6A9707-34A3-4D34-93DE-9796C07BBF3C}" type="slidenum">
              <a:rPr kumimoji="1" lang="ja-JP" altLang="en-US" smtClean="0"/>
              <a:t>‹#›</a:t>
            </a:fld>
            <a:endParaRPr kumimoji="1" lang="ja-JP" altLang="en-US"/>
          </a:p>
        </p:txBody>
      </p:sp>
    </p:spTree>
    <p:extLst>
      <p:ext uri="{BB962C8B-B14F-4D97-AF65-F5344CB8AC3E}">
        <p14:creationId xmlns:p14="http://schemas.microsoft.com/office/powerpoint/2010/main" val="1432807140"/>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dirty="0"/>
          </a:p>
        </p:txBody>
      </p:sp>
      <p:sp>
        <p:nvSpPr>
          <p:cNvPr id="4" name="スライド番号プレースホルダー 3"/>
          <p:cNvSpPr>
            <a:spLocks noGrp="1"/>
          </p:cNvSpPr>
          <p:nvPr>
            <p:ph type="sldNum" sz="quarter" idx="10"/>
          </p:nvPr>
        </p:nvSpPr>
        <p:spPr/>
        <p:txBody>
          <a:bodyPr/>
          <a:lstStyle/>
          <a:p>
            <a:fld id="{BE6A9707-34A3-4D34-93DE-9796C07BBF3C}" type="slidenum">
              <a:rPr kumimoji="1" lang="ja-JP" altLang="en-US" smtClean="0"/>
              <a:t>13</a:t>
            </a:fld>
            <a:endParaRPr kumimoji="1" lang="ja-JP" altLang="en-US"/>
          </a:p>
        </p:txBody>
      </p:sp>
    </p:spTree>
    <p:extLst>
      <p:ext uri="{BB962C8B-B14F-4D97-AF65-F5344CB8AC3E}">
        <p14:creationId xmlns:p14="http://schemas.microsoft.com/office/powerpoint/2010/main" val="32646814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685800" y="2130425"/>
            <a:ext cx="7772400" cy="1470025"/>
          </a:xfrm>
        </p:spPr>
        <p:txBody>
          <a:bodyPr/>
          <a:lstStyle/>
          <a:p>
            <a:r>
              <a:rPr kumimoji="1" lang="ja-JP" altLang="en-US" smtClean="0"/>
              <a:t>マスター タイトルの書式設定</a:t>
            </a:r>
            <a:endParaRPr kumimoji="1" lang="ja-JP" altLang="en-US"/>
          </a:p>
        </p:txBody>
      </p:sp>
      <p:sp>
        <p:nvSpPr>
          <p:cNvPr id="3" name="サブタイトル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kumimoji="1" lang="ja-JP" altLang="en-US" smtClean="0"/>
              <a:t>マスター サブタイトルの書式設定</a:t>
            </a:r>
            <a:endParaRPr kumimoji="1" lang="ja-JP" altLang="en-US"/>
          </a:p>
        </p:txBody>
      </p:sp>
      <p:sp>
        <p:nvSpPr>
          <p:cNvPr id="4" name="日付プレースホルダー 3"/>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421087116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10;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8256923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10;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6629400" y="274638"/>
            <a:ext cx="2057400" cy="5851525"/>
          </a:xfrm>
        </p:spPr>
        <p:txBody>
          <a:bodyPr vert="eaVert"/>
          <a:lstStyle/>
          <a:p>
            <a:r>
              <a:rPr kumimoji="1" lang="ja-JP" altLang="en-US" smtClean="0"/>
              <a:t>マスター タイトルの書式設定</a:t>
            </a:r>
            <a:endParaRPr kumimoji="1" lang="ja-JP" altLang="en-US"/>
          </a:p>
        </p:txBody>
      </p:sp>
      <p:sp>
        <p:nvSpPr>
          <p:cNvPr id="3" name="縦書きテキスト プレースホルダー 2"/>
          <p:cNvSpPr>
            <a:spLocks noGrp="1"/>
          </p:cNvSpPr>
          <p:nvPr>
            <p:ph type="body" orient="vert" idx="1"/>
          </p:nvPr>
        </p:nvSpPr>
        <p:spPr>
          <a:xfrm>
            <a:off x="457200" y="274638"/>
            <a:ext cx="6019800" cy="5851525"/>
          </a:xfrm>
        </p:spPr>
        <p:txBody>
          <a:bodyPr vert="eaVert"/>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17975244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p:txBody>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6695857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722313" y="4406900"/>
            <a:ext cx="7772400" cy="1362075"/>
          </a:xfrm>
        </p:spPr>
        <p:txBody>
          <a:bodyPr anchor="t"/>
          <a:lstStyle>
            <a:lvl1pPr algn="l">
              <a:defRPr sz="4000" b="1" cap="all"/>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kumimoji="1" lang="ja-JP" altLang="en-US" smtClean="0"/>
              <a:t>マスター テキストの書式設定</a:t>
            </a:r>
          </a:p>
        </p:txBody>
      </p:sp>
      <p:sp>
        <p:nvSpPr>
          <p:cNvPr id="4" name="日付プレースホルダー 3"/>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36775573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コンテンツ プレースホルダー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日付プレースホルダー 4"/>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396725387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lvl1pPr>
              <a:defRPr/>
            </a:lvl1p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4" name="コンテンツ プレースホルダー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5" name="テキスト プレースホルダー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kumimoji="1" lang="ja-JP" altLang="en-US" smtClean="0"/>
              <a:t>マスター テキストの書式設定</a:t>
            </a:r>
          </a:p>
        </p:txBody>
      </p:sp>
      <p:sp>
        <p:nvSpPr>
          <p:cNvPr id="6" name="コンテンツ プレースホルダー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7" name="日付プレースホルダー 6"/>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28359664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smtClean="0"/>
              <a:t>マスター タイトルの書式設定</a:t>
            </a:r>
            <a:endParaRPr kumimoji="1" lang="ja-JP" altLang="en-US"/>
          </a:p>
        </p:txBody>
      </p:sp>
      <p:sp>
        <p:nvSpPr>
          <p:cNvPr id="3" name="日付プレースホルダー 2"/>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37371371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3592311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10;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3050"/>
            <a:ext cx="3008313" cy="1162050"/>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コンテンツ プレースホルダー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テキスト プレースホルダー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32232410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1792288" y="4800600"/>
            <a:ext cx="5486400" cy="566738"/>
          </a:xfrm>
        </p:spPr>
        <p:txBody>
          <a:bodyPr anchor="b"/>
          <a:lstStyle>
            <a:lvl1pPr algn="l">
              <a:defRPr sz="2000" b="1"/>
            </a:lvl1pPr>
          </a:lstStyle>
          <a:p>
            <a:r>
              <a:rPr kumimoji="1" lang="ja-JP" altLang="en-US" smtClean="0"/>
              <a:t>マスター タイトルの書式設定</a:t>
            </a:r>
            <a:endParaRPr kumimoji="1" lang="ja-JP" altLang="en-US"/>
          </a:p>
        </p:txBody>
      </p:sp>
      <p:sp>
        <p:nvSpPr>
          <p:cNvPr id="3" name="図プレースホルダー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kumimoji="1" lang="ja-JP" altLang="en-US"/>
          </a:p>
        </p:txBody>
      </p:sp>
      <p:sp>
        <p:nvSpPr>
          <p:cNvPr id="4" name="テキスト プレースホルダー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kumimoji="1" lang="ja-JP" altLang="en-US" smtClean="0"/>
              <a:t>マスター テキストの書式設定</a:t>
            </a:r>
          </a:p>
        </p:txBody>
      </p:sp>
      <p:sp>
        <p:nvSpPr>
          <p:cNvPr id="5" name="日付プレースホルダー 4"/>
          <p:cNvSpPr>
            <a:spLocks noGrp="1"/>
          </p:cNvSpPr>
          <p:nvPr>
            <p:ph type="dt" sz="half" idx="10"/>
          </p:nvPr>
        </p:nvSpPr>
        <p:spPr/>
        <p:txBody>
          <a:bodyPr/>
          <a:lstStyle/>
          <a:p>
            <a:fld id="{5415B69C-F238-4793-A91C-C01A85EADAF8}" type="datetimeFigureOut">
              <a:rPr kumimoji="1" lang="ja-JP" altLang="en-US" smtClean="0"/>
              <a:t>2018/5/29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284790071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kumimoji="1" lang="ja-JP" altLang="en-US" smtClean="0"/>
              <a:t>マスター タイトルの書式設定</a:t>
            </a:r>
            <a:endParaRPr kumimoji="1" lang="ja-JP" altLang="en-US"/>
          </a:p>
        </p:txBody>
      </p:sp>
      <p:sp>
        <p:nvSpPr>
          <p:cNvPr id="3" name="テキスト プレースホルダー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kumimoji="1" lang="ja-JP" altLang="en-US" smtClean="0"/>
              <a:t>マスター テキストの書式設定</a:t>
            </a:r>
          </a:p>
          <a:p>
            <a:pPr lvl="1"/>
            <a:r>
              <a:rPr kumimoji="1" lang="ja-JP" altLang="en-US" smtClean="0"/>
              <a:t>第 </a:t>
            </a:r>
            <a:r>
              <a:rPr kumimoji="1" lang="en-US" altLang="ja-JP" smtClean="0"/>
              <a:t>2 </a:t>
            </a:r>
            <a:r>
              <a:rPr kumimoji="1" lang="ja-JP" altLang="en-US" smtClean="0"/>
              <a:t>レベル</a:t>
            </a:r>
          </a:p>
          <a:p>
            <a:pPr lvl="2"/>
            <a:r>
              <a:rPr kumimoji="1" lang="ja-JP" altLang="en-US" smtClean="0"/>
              <a:t>第 </a:t>
            </a:r>
            <a:r>
              <a:rPr kumimoji="1" lang="en-US" altLang="ja-JP" smtClean="0"/>
              <a:t>3 </a:t>
            </a:r>
            <a:r>
              <a:rPr kumimoji="1" lang="ja-JP" altLang="en-US" smtClean="0"/>
              <a:t>レベル</a:t>
            </a:r>
          </a:p>
          <a:p>
            <a:pPr lvl="3"/>
            <a:r>
              <a:rPr kumimoji="1" lang="ja-JP" altLang="en-US" smtClean="0"/>
              <a:t>第 </a:t>
            </a:r>
            <a:r>
              <a:rPr kumimoji="1" lang="en-US" altLang="ja-JP" smtClean="0"/>
              <a:t>4 </a:t>
            </a:r>
            <a:r>
              <a:rPr kumimoji="1" lang="ja-JP" altLang="en-US" smtClean="0"/>
              <a:t>レベル</a:t>
            </a:r>
          </a:p>
          <a:p>
            <a:pPr lvl="4"/>
            <a:r>
              <a:rPr kumimoji="1" lang="ja-JP" altLang="en-US" smtClean="0"/>
              <a:t>第 </a:t>
            </a:r>
            <a:r>
              <a:rPr kumimoji="1" lang="en-US" altLang="ja-JP" smtClean="0"/>
              <a:t>5 </a:t>
            </a:r>
            <a:r>
              <a:rPr kumimoji="1" lang="ja-JP" altLang="en-US" smtClean="0"/>
              <a:t>レベル</a:t>
            </a:r>
            <a:endParaRPr kumimoji="1" lang="ja-JP" altLang="en-US"/>
          </a:p>
        </p:txBody>
      </p:sp>
      <p:sp>
        <p:nvSpPr>
          <p:cNvPr id="4" name="日付プレースホルダー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15B69C-F238-4793-A91C-C01A85EADAF8}" type="datetimeFigureOut">
              <a:rPr kumimoji="1" lang="ja-JP" altLang="en-US" smtClean="0"/>
              <a:t>2018/5/29</a:t>
            </a:fld>
            <a:endParaRPr kumimoji="1" lang="ja-JP" altLang="en-US"/>
          </a:p>
        </p:txBody>
      </p:sp>
      <p:sp>
        <p:nvSpPr>
          <p:cNvPr id="5" name="フッター プレースホルダー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FDDDA6C-57DA-4FC1-BEBE-10FD04B1402B}" type="slidenum">
              <a:rPr kumimoji="1" lang="ja-JP" altLang="en-US" smtClean="0"/>
              <a:t>‹#›</a:t>
            </a:fld>
            <a:endParaRPr kumimoji="1" lang="ja-JP" altLang="en-US"/>
          </a:p>
        </p:txBody>
      </p:sp>
    </p:spTree>
    <p:extLst>
      <p:ext uri="{BB962C8B-B14F-4D97-AF65-F5344CB8AC3E}">
        <p14:creationId xmlns:p14="http://schemas.microsoft.com/office/powerpoint/2010/main" val="32457250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914400" rtl="0" eaLnBrk="1" latinLnBrk="0" hangingPunct="1">
        <a:spcBef>
          <a:spcPct val="0"/>
        </a:spcBef>
        <a:buNone/>
        <a:defRPr kumimoji="1"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kumimoji="1"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kumimoji="1"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kumimoji="1"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kumimoji="1" sz="2000" kern="1200">
          <a:solidFill>
            <a:schemeClr val="tx1"/>
          </a:solidFill>
          <a:latin typeface="+mn-lt"/>
          <a:ea typeface="+mn-ea"/>
          <a:cs typeface="+mn-cs"/>
        </a:defRPr>
      </a:lvl9pPr>
    </p:bodyStyle>
    <p:otherStyle>
      <a:defPPr>
        <a:defRPr lang="ja-JP"/>
      </a:defPPr>
      <a:lvl1pPr marL="0" algn="l" defTabSz="914400" rtl="0" eaLnBrk="1" latinLnBrk="0" hangingPunct="1">
        <a:defRPr kumimoji="1" sz="1800" kern="1200">
          <a:solidFill>
            <a:schemeClr val="tx1"/>
          </a:solidFill>
          <a:latin typeface="+mn-lt"/>
          <a:ea typeface="+mn-ea"/>
          <a:cs typeface="+mn-cs"/>
        </a:defRPr>
      </a:lvl1pPr>
      <a:lvl2pPr marL="457200" algn="l" defTabSz="914400" rtl="0" eaLnBrk="1" latinLnBrk="0" hangingPunct="1">
        <a:defRPr kumimoji="1" sz="1800" kern="1200">
          <a:solidFill>
            <a:schemeClr val="tx1"/>
          </a:solidFill>
          <a:latin typeface="+mn-lt"/>
          <a:ea typeface="+mn-ea"/>
          <a:cs typeface="+mn-cs"/>
        </a:defRPr>
      </a:lvl2pPr>
      <a:lvl3pPr marL="914400" algn="l" defTabSz="914400" rtl="0" eaLnBrk="1" latinLnBrk="0" hangingPunct="1">
        <a:defRPr kumimoji="1" sz="1800" kern="1200">
          <a:solidFill>
            <a:schemeClr val="tx1"/>
          </a:solidFill>
          <a:latin typeface="+mn-lt"/>
          <a:ea typeface="+mn-ea"/>
          <a:cs typeface="+mn-cs"/>
        </a:defRPr>
      </a:lvl3pPr>
      <a:lvl4pPr marL="1371600" algn="l" defTabSz="914400" rtl="0" eaLnBrk="1" latinLnBrk="0" hangingPunct="1">
        <a:defRPr kumimoji="1" sz="1800" kern="1200">
          <a:solidFill>
            <a:schemeClr val="tx1"/>
          </a:solidFill>
          <a:latin typeface="+mn-lt"/>
          <a:ea typeface="+mn-ea"/>
          <a:cs typeface="+mn-cs"/>
        </a:defRPr>
      </a:lvl4pPr>
      <a:lvl5pPr marL="1828800" algn="l" defTabSz="914400" rtl="0" eaLnBrk="1" latinLnBrk="0" hangingPunct="1">
        <a:defRPr kumimoji="1" sz="1800" kern="1200">
          <a:solidFill>
            <a:schemeClr val="tx1"/>
          </a:solidFill>
          <a:latin typeface="+mn-lt"/>
          <a:ea typeface="+mn-ea"/>
          <a:cs typeface="+mn-cs"/>
        </a:defRPr>
      </a:lvl5pPr>
      <a:lvl6pPr marL="2286000" algn="l" defTabSz="914400" rtl="0" eaLnBrk="1" latinLnBrk="0" hangingPunct="1">
        <a:defRPr kumimoji="1" sz="1800" kern="1200">
          <a:solidFill>
            <a:schemeClr val="tx1"/>
          </a:solidFill>
          <a:latin typeface="+mn-lt"/>
          <a:ea typeface="+mn-ea"/>
          <a:cs typeface="+mn-cs"/>
        </a:defRPr>
      </a:lvl6pPr>
      <a:lvl7pPr marL="2743200" algn="l" defTabSz="914400" rtl="0" eaLnBrk="1" latinLnBrk="0" hangingPunct="1">
        <a:defRPr kumimoji="1" sz="1800" kern="1200">
          <a:solidFill>
            <a:schemeClr val="tx1"/>
          </a:solidFill>
          <a:latin typeface="+mn-lt"/>
          <a:ea typeface="+mn-ea"/>
          <a:cs typeface="+mn-cs"/>
        </a:defRPr>
      </a:lvl7pPr>
      <a:lvl8pPr marL="3200400" algn="l" defTabSz="914400" rtl="0" eaLnBrk="1" latinLnBrk="0" hangingPunct="1">
        <a:defRPr kumimoji="1" sz="1800" kern="1200">
          <a:solidFill>
            <a:schemeClr val="tx1"/>
          </a:solidFill>
          <a:latin typeface="+mn-lt"/>
          <a:ea typeface="+mn-ea"/>
          <a:cs typeface="+mn-cs"/>
        </a:defRPr>
      </a:lvl8pPr>
      <a:lvl9pPr marL="3657600" algn="l" defTabSz="914400" rtl="0" eaLnBrk="1" latinLnBrk="0" hangingPunct="1">
        <a:defRPr kumimoji="1"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www.google.co.jp/url?sa=i&amp;rct=j&amp;q=&amp;source=imgres&amp;cd=&amp;ved=&amp;url=http://forum.skyscraperpage.com/showthread.php?t%3D130301%26page%3D150&amp;psig=AFQjCNFDBgIl1m2mnDyJKS4eZ4RKZ_23tw&amp;ust=1464656934255202" TargetMode="Externa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hyperlink" Target="metropolitan.pptx" TargetMode="Externa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hyperlink" Target="https://ja.wikipedia.org/wiki/1872%E5%B9%B4" TargetMode="External"/><Relationship Id="rId2" Type="http://schemas.openxmlformats.org/officeDocument/2006/relationships/hyperlink" Target="http://www.metmuseum.org/" TargetMode="Externa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gif"/><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hyperlink" Target="Lenape.pptx" TargetMode="Externa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7.gif"/><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hyperlink" Target="https://ja.wikipedia.org/wiki/%E3%83%9E%E3%82%A6%E3%83%B3%E3%83%86%E3%83%B3%E3%83%93%E3%83%A5%E3%83%BC_(%E3%82%AB%E3%83%AA%E3%83%95%E3%82%A9%E3%83%AB%E3%83%8B%E3%82%A2%E5%B7%9E)" TargetMode="External"/><Relationship Id="rId2" Type="http://schemas.openxmlformats.org/officeDocument/2006/relationships/hyperlink" Target="https://ja.wikipedia.org/wiki/%E3%82%B5%E3%83%B3%E3%83%8E%E3%82%BC" TargetMode="External"/><Relationship Id="rId1" Type="http://schemas.openxmlformats.org/officeDocument/2006/relationships/slideLayout" Target="../slideLayouts/slideLayout2.xml"/><Relationship Id="rId6" Type="http://schemas.openxmlformats.org/officeDocument/2006/relationships/hyperlink" Target="https://ja.wikipedia.org/wiki/%E3%82%AF%E3%83%91%E3%83%86%E3%82%A3%E3%83%BC%E3%83%8E" TargetMode="External"/><Relationship Id="rId5" Type="http://schemas.openxmlformats.org/officeDocument/2006/relationships/hyperlink" Target="https://ja.wikipedia.org/wiki/%E3%82%B5%E3%83%B3%E3%82%BF%E3%82%AF%E3%83%A9%E3%83%A9_(%E3%82%AB%E3%83%AA%E3%83%95%E3%82%A9%E3%83%AB%E3%83%8B%E3%82%A2%E5%B7%9E)" TargetMode="External"/><Relationship Id="rId4" Type="http://schemas.openxmlformats.org/officeDocument/2006/relationships/hyperlink" Target="https://ja.wikipedia.org/wiki/%E3%82%B5%E3%83%8B%E3%83%BC%E3%83%99%E3%83%BC%E3%83%AB_(%E3%82%AB%E3%83%AA%E3%83%95%E3%82%A9%E3%83%AB%E3%83%8B%E3%82%A2%E5%B7%9E)" TargetMode="External"/></Relationships>
</file>

<file path=ppt/slides/_rels/slide34.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hyperlink" Target="http://www.google.co.jp/url?sa=i&amp;rct=j&amp;q=&amp;esrc=s&amp;source=images&amp;cd=&amp;cad=rja&amp;uact=8&amp;ved=0ahUKEwi44vaHrobNAhXBp5QKHZgOBeUQjRwIBw&amp;url=http://itpro.nikkeibp.co.jp/article/COLUMN/20140603/561133/&amp;psig=AFQjCNHNECdkpDVncO_av0eBoYyEt_By9Q&amp;ust=1464854359799954" TargetMode="External"/><Relationship Id="rId1" Type="http://schemas.openxmlformats.org/officeDocument/2006/relationships/slideLayout" Target="../slideLayouts/slideLayout6.xml"/><Relationship Id="rId4" Type="http://schemas.openxmlformats.org/officeDocument/2006/relationships/image" Target="../media/image20.jpeg"/></Relationships>
</file>

<file path=ppt/slides/_rels/slide36.xml.rels><?xml version="1.0" encoding="UTF-8" standalone="yes"?>
<Relationships xmlns="http://schemas.openxmlformats.org/package/2006/relationships"><Relationship Id="rId8" Type="http://schemas.openxmlformats.org/officeDocument/2006/relationships/hyperlink" Target="USB.pptx" TargetMode="External"/><Relationship Id="rId3" Type="http://schemas.openxmlformats.org/officeDocument/2006/relationships/hyperlink" Target="https://ja.wikipedia.org/wiki/%E3%82%AB%E3%83%BC%E3%83%8D%E3%82%AE%E3%83%BC%E3%83%A1%E3%83%AD%E3%83%B3%E5%A4%A7%E5%AD%A6" TargetMode="External"/><Relationship Id="rId7" Type="http://schemas.openxmlformats.org/officeDocument/2006/relationships/hyperlink" Target="https://ja.wikipedia.org/wiki/%E3%82%AB%E3%83%AA%E3%83%95%E3%82%A9%E3%83%AB%E3%83%8B%E3%82%A2%E5%A4%A7%E5%AD%A6%E3%83%87%E3%83%BC%E3%83%93%E3%82%B9%E6%A0%A1" TargetMode="External"/><Relationship Id="rId2" Type="http://schemas.openxmlformats.org/officeDocument/2006/relationships/hyperlink" Target="https://ja.wikipedia.org/wiki/%E3%82%B9%E3%82%BF%E3%83%B3%E3%83%95%E3%82%A9%E3%83%BC%E3%83%89%E5%A4%A7%E5%AD%A6" TargetMode="External"/><Relationship Id="rId1" Type="http://schemas.openxmlformats.org/officeDocument/2006/relationships/slideLayout" Target="../slideLayouts/slideLayout2.xml"/><Relationship Id="rId6" Type="http://schemas.openxmlformats.org/officeDocument/2006/relationships/hyperlink" Target="https://ja.wikipedia.org/w/index.php?title=%E3%82%AB%E3%83%AA%E3%83%95%E3%82%A9%E3%83%AB%E3%83%8B%E3%82%A2%E5%B7%9E%E7%AB%8B%E5%A4%A7%E5%AD%A6%E3%82%A4%E3%83%BC%E3%82%B9%E3%83%88%E3%83%99%E3%82%A4%E6%A0%A1&amp;action=edit&amp;redlink=1" TargetMode="External"/><Relationship Id="rId5" Type="http://schemas.openxmlformats.org/officeDocument/2006/relationships/hyperlink" Target="https://ja.wikipedia.org/wiki/%E3%82%B5%E3%83%B3%E3%82%BF%E3%82%AF%E3%83%A9%E3%83%A9%E5%A4%A7%E5%AD%A6" TargetMode="External"/><Relationship Id="rId4" Type="http://schemas.openxmlformats.org/officeDocument/2006/relationships/hyperlink" Target="https://ja.wikipedia.org/wiki/%E3%82%B5%E3%83%B3%E3%83%8E%E3%82%BC%E5%B7%9E%E7%AB%8B%E5%A4%A7%E5%AD%A6" TargetMode="External"/><Relationship Id="rId9" Type="http://schemas.openxmlformats.org/officeDocument/2006/relationships/hyperlink" Target="https://ja.wikipedia.org/wiki/%E3%82%AB%E3%83%AA%E3%83%95%E3%82%A9%E3%83%AB%E3%83%8B%E3%82%A2%E5%A4%A7%E5%AD%A6%E3%82%B5%E3%83%B3%E3%82%BF%E3%82%AF%E3%83%AB%E3%83%BC%E3%82%BA%E6%A0%A1" TargetMode="External"/></Relationships>
</file>

<file path=ppt/slides/_rels/slide37.xml.rels><?xml version="1.0" encoding="UTF-8" standalone="yes"?>
<Relationships xmlns="http://schemas.openxmlformats.org/package/2006/relationships"><Relationship Id="rId8" Type="http://schemas.openxmlformats.org/officeDocument/2006/relationships/hyperlink" Target="https://ja.wikipedia.org/wiki/%E3%83%91%E3%83%96%E3%83%AA%E3%83%83%E3%82%AF%E3%83%BB%E3%82%A2%E3%82%A4%E3%83%93%E3%83%BC" TargetMode="External"/><Relationship Id="rId3" Type="http://schemas.openxmlformats.org/officeDocument/2006/relationships/image" Target="../media/image21.jpeg"/><Relationship Id="rId7" Type="http://schemas.openxmlformats.org/officeDocument/2006/relationships/hyperlink" Target="https://ja.wikipedia.org/wiki/%E3%82%A2%E3%82%A4%E3%83%93%E3%83%BC%E3%83%AA%E3%83%BC%E3%82%B0" TargetMode="External"/><Relationship Id="rId2" Type="http://schemas.openxmlformats.org/officeDocument/2006/relationships/hyperlink" Target="http://www.google.co.jp/url?sa=i&amp;rct=j&amp;q=&amp;esrc=s&amp;source=images&amp;cd=&amp;cad=rja&amp;uact=8&amp;ved=0ahUKEwi2yePY74jNAhUHj5QKHXYxDykQjRwIBw&amp;url=http://study.catal.jp/?p%3D1062&amp;psig=AFQjCNH80oVDOHRPUBsonTeWyWoBKPk7Ow&amp;ust=1464940725960257" TargetMode="External"/><Relationship Id="rId1" Type="http://schemas.openxmlformats.org/officeDocument/2006/relationships/slideLayout" Target="../slideLayouts/slideLayout6.xml"/><Relationship Id="rId6" Type="http://schemas.openxmlformats.org/officeDocument/2006/relationships/hyperlink" Target="https://ja.wikipedia.org/wiki/%E3%83%8F%E3%83%BC%E3%83%90%E3%83%BC%E3%83%89%E5%A4%A7%E5%AD%A6" TargetMode="External"/><Relationship Id="rId5" Type="http://schemas.openxmlformats.org/officeDocument/2006/relationships/hyperlink" Target="https://ja.wikipedia.org/wiki/%E3%82%AB%E3%83%AA%E3%83%95%E3%82%A9%E3%83%AB%E3%83%8B%E3%82%A2%E5%A4%A7%E5%AD%A6" TargetMode="External"/><Relationship Id="rId4" Type="http://schemas.openxmlformats.org/officeDocument/2006/relationships/hyperlink" Target="https://ja.wikipedia.org/wiki/1868%E5%B9%B4" TargetMode="External"/><Relationship Id="rId9" Type="http://schemas.openxmlformats.org/officeDocument/2006/relationships/hyperlink" Target="UC%20Berkeley.pdf" TargetMode="External"/></Relationships>
</file>

<file path=ppt/slides/_rels/slide38.xml.rels><?xml version="1.0" encoding="UTF-8" standalone="yes"?>
<Relationships xmlns="http://schemas.openxmlformats.org/package/2006/relationships"><Relationship Id="rId3" Type="http://schemas.openxmlformats.org/officeDocument/2006/relationships/hyperlink" Target="https://ja.wikipedia.org/wiki/%E3%82%B5%E3%83%B3%E3%83%95%E3%83%A9%E3%83%B3%E3%82%B7%E3%82%B9%E3%82%B3" TargetMode="External"/><Relationship Id="rId2" Type="http://schemas.openxmlformats.org/officeDocument/2006/relationships/hyperlink" Target="https://ja.wikipedia.org/wiki/%E3%83%89%E3%82%A4%E3%83%84%E8%AA%9E" TargetMode="External"/><Relationship Id="rId1" Type="http://schemas.openxmlformats.org/officeDocument/2006/relationships/slideLayout" Target="../slideLayouts/slideLayout2.xml"/><Relationship Id="rId5" Type="http://schemas.openxmlformats.org/officeDocument/2006/relationships/hyperlink" Target="https://ja.wikipedia.org/wiki/%E3%82%A2%E3%82%A4%E3%83%93%E3%83%BC%E3%83%AA%E3%83%BC%E3%82%B0" TargetMode="External"/><Relationship Id="rId4" Type="http://schemas.openxmlformats.org/officeDocument/2006/relationships/hyperlink" Target="https://ja.wikipedia.org/wiki/%E3%82%B7%E3%83%AA%E3%82%B3%E3%83%B3%E3%83%90%E3%83%AC%E3%83%BC" TargetMode="External"/></Relationships>
</file>

<file path=ppt/slides/_rels/slide39.xml.rels><?xml version="1.0" encoding="UTF-8" standalone="yes"?>
<Relationships xmlns="http://schemas.openxmlformats.org/package/2006/relationships"><Relationship Id="rId3" Type="http://schemas.openxmlformats.org/officeDocument/2006/relationships/hyperlink" Target="https://ja.wikipedia.org/wiki/SLAC%E5%9B%BD%E7%AB%8B%E5%8A%A0%E9%80%9F%E5%99%A8%E7%A0%94%E7%A9%B6%E6%89%80" TargetMode="External"/><Relationship Id="rId2" Type="http://schemas.openxmlformats.org/officeDocument/2006/relationships/hyperlink" Target="https://ja.wikipedia.org/wiki/%E3%82%B9%E3%82%BF%E3%83%B3%E3%83%95%E3%82%A9%E3%83%BC%E3%83%89%E5%A4%A7%E5%AD%A6%E7%B5%8C%E5%96%B6%E5%A4%A7%E5%AD%A6%E9%99%A2" TargetMode="External"/><Relationship Id="rId1" Type="http://schemas.openxmlformats.org/officeDocument/2006/relationships/slideLayout" Target="../slideLayouts/slideLayout6.xml"/><Relationship Id="rId5" Type="http://schemas.openxmlformats.org/officeDocument/2006/relationships/hyperlink" Target="https://ja.wikipedia.org/wiki/%E3%83%95%E3%83%BC%E3%83%B4%E3%82%A1%E3%83%BC%E6%88%A6%E4%BA%89%E3%83%BB%E9%9D%A9%E5%91%BD%E3%83%BB%E5%B9%B3%E5%92%8C%E7%A0%94%E7%A9%B6%E6%89%80" TargetMode="External"/><Relationship Id="rId4" Type="http://schemas.openxmlformats.org/officeDocument/2006/relationships/hyperlink" Target="https://ja.wikipedia.org/wiki/%E3%82%B9%E3%82%BF%E3%83%B3%E3%83%95%E3%82%A9%E3%83%BC%E3%83%89%E4%BA%BA%E5%B7%A5%E7%9F%A5%E8%83%BD%E7%A0%94%E7%A9%B6%E6%89%80" TargetMode="External"/></Relationships>
</file>

<file path=ppt/slides/_rels/slide4.xml.rels><?xml version="1.0" encoding="UTF-8" standalone="yes"?>
<Relationships xmlns="http://schemas.openxmlformats.org/package/2006/relationships"><Relationship Id="rId2" Type="http://schemas.openxmlformats.org/officeDocument/2006/relationships/hyperlink" Target="world%20trad%20center.pptx" TargetMode="Externa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3" Type="http://schemas.openxmlformats.org/officeDocument/2006/relationships/package" Target="../embeddings/Microsoft_Excel_______.xlsx"/><Relationship Id="rId2" Type="http://schemas.openxmlformats.org/officeDocument/2006/relationships/slideLayout" Target="../slideLayouts/slideLayout6.xml"/><Relationship Id="rId1" Type="http://schemas.openxmlformats.org/officeDocument/2006/relationships/vmlDrawing" Target="../drawings/vmlDrawing1.vml"/><Relationship Id="rId4" Type="http://schemas.openxmlformats.org/officeDocument/2006/relationships/image" Target="../media/image29.emf"/></Relationships>
</file>

<file path=ppt/slides/_rels/slide47.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hyperlink" Target="https://ja.wikipedia.org/wiki/%E3%82%B4%E3%83%83%E3%82%B5%E3%83%A0" TargetMode="External"/><Relationship Id="rId2" Type="http://schemas.openxmlformats.org/officeDocument/2006/relationships/hyperlink" Target="https://ja.wikipedia.org/wiki/%E3%83%93%E3%83%83%E3%82%B0%E3%83%BB%E3%82%A2%E3%83%83%E3%83%97%E3%83%AB_(%E3%83%8B%E3%83%A5%E3%83%BC%E3%83%A8%E3%83%BC%E3%82%AF%E5%B8%82)" TargetMode="Externa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2" Type="http://schemas.openxmlformats.org/officeDocument/2006/relationships/image" Target="../media/image44.JPG"/><Relationship Id="rId1" Type="http://schemas.openxmlformats.org/officeDocument/2006/relationships/slideLayout" Target="../slideLayouts/slideLayout7.xml"/></Relationships>
</file>

<file path=ppt/slides/_rels/slide62.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6.xml"/></Relationships>
</file>

<file path=ppt/slides/_rels/slide63.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6.xml"/></Relationships>
</file>

<file path=ppt/slides/_rels/slide6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6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image" Target="../media/image50.JPG"/><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ctrTitle"/>
          </p:nvPr>
        </p:nvSpPr>
        <p:spPr>
          <a:xfrm>
            <a:off x="755576" y="548681"/>
            <a:ext cx="7772400" cy="936104"/>
          </a:xfrm>
        </p:spPr>
        <p:txBody>
          <a:bodyPr>
            <a:normAutofit fontScale="90000"/>
          </a:bodyPr>
          <a:lstStyle/>
          <a:p>
            <a:r>
              <a:rPr kumimoji="1" lang="ja-JP" altLang="en-US" sz="3600" dirty="0" smtClean="0"/>
              <a:t>修道オープンアカデミー</a:t>
            </a:r>
            <a:r>
              <a:rPr kumimoji="1" lang="en-US" altLang="ja-JP" sz="3600" dirty="0" smtClean="0"/>
              <a:t/>
            </a:r>
            <a:br>
              <a:rPr kumimoji="1" lang="en-US" altLang="ja-JP" sz="3600" dirty="0" smtClean="0"/>
            </a:br>
            <a:r>
              <a:rPr lang="ja-JP" altLang="en-US" sz="3600" dirty="0" smtClean="0"/>
              <a:t>２０１６年</a:t>
            </a:r>
            <a:r>
              <a:rPr lang="en-US" altLang="ja-JP" sz="3600" dirty="0" smtClean="0"/>
              <a:t>6</a:t>
            </a:r>
            <a:r>
              <a:rPr lang="ja-JP" altLang="en-US" sz="3600" dirty="0" smtClean="0"/>
              <a:t>月</a:t>
            </a:r>
            <a:r>
              <a:rPr lang="en-US" altLang="ja-JP" sz="3600" dirty="0" smtClean="0"/>
              <a:t>4</a:t>
            </a:r>
            <a:r>
              <a:rPr lang="ja-JP" altLang="en-US" sz="3600" dirty="0" smtClean="0"/>
              <a:t>日</a:t>
            </a:r>
            <a:endParaRPr kumimoji="1" lang="ja-JP" altLang="en-US" sz="3600" dirty="0"/>
          </a:p>
        </p:txBody>
      </p:sp>
      <p:sp>
        <p:nvSpPr>
          <p:cNvPr id="3" name="サブタイトル 2"/>
          <p:cNvSpPr>
            <a:spLocks noGrp="1"/>
          </p:cNvSpPr>
          <p:nvPr>
            <p:ph type="subTitle" idx="1"/>
          </p:nvPr>
        </p:nvSpPr>
        <p:spPr>
          <a:xfrm>
            <a:off x="899592" y="2420888"/>
            <a:ext cx="7416824" cy="1752600"/>
          </a:xfrm>
        </p:spPr>
        <p:txBody>
          <a:bodyPr>
            <a:noAutofit/>
          </a:bodyPr>
          <a:lstStyle/>
          <a:p>
            <a:r>
              <a:rPr kumimoji="1" lang="ja-JP" altLang="en-US" sz="4000" b="1" dirty="0" smtClean="0">
                <a:solidFill>
                  <a:schemeClr val="tx1"/>
                </a:solidFill>
                <a:effectLst>
                  <a:outerShdw blurRad="38100" dist="38100" dir="2700000" algn="tl">
                    <a:srgbClr val="000000">
                      <a:alpha val="43137"/>
                    </a:srgbClr>
                  </a:outerShdw>
                </a:effectLst>
              </a:rPr>
              <a:t>　</a:t>
            </a:r>
            <a:endParaRPr kumimoji="1" lang="en-US" altLang="ja-JP" sz="4000" b="1" dirty="0" smtClean="0">
              <a:solidFill>
                <a:schemeClr val="tx1"/>
              </a:solidFill>
              <a:effectLst>
                <a:outerShdw blurRad="38100" dist="38100" dir="2700000" algn="tl">
                  <a:srgbClr val="000000">
                    <a:alpha val="43137"/>
                  </a:srgbClr>
                </a:outerShdw>
              </a:effectLst>
            </a:endParaRPr>
          </a:p>
          <a:p>
            <a:r>
              <a:rPr kumimoji="1" lang="ja-JP" altLang="en-US" sz="4400" b="1" dirty="0" smtClean="0">
                <a:solidFill>
                  <a:schemeClr val="tx1"/>
                </a:solidFill>
                <a:effectLst>
                  <a:outerShdw blurRad="38100" dist="38100" dir="2700000" algn="tl">
                    <a:srgbClr val="000000">
                      <a:alpha val="43137"/>
                    </a:srgbClr>
                  </a:outerShdw>
                </a:effectLst>
              </a:rPr>
              <a:t>アメリカの東西海岸での暮らす</a:t>
            </a:r>
            <a:endParaRPr kumimoji="1" lang="en-US" altLang="ja-JP" sz="4400" b="1" dirty="0" smtClean="0">
              <a:solidFill>
                <a:schemeClr val="tx1"/>
              </a:solidFill>
              <a:effectLst>
                <a:outerShdw blurRad="38100" dist="38100" dir="2700000" algn="tl">
                  <a:srgbClr val="000000">
                    <a:alpha val="43137"/>
                  </a:srgbClr>
                </a:outerShdw>
              </a:effectLst>
            </a:endParaRPr>
          </a:p>
          <a:p>
            <a:endParaRPr lang="en-US" altLang="ja-JP" sz="4000" b="1" dirty="0">
              <a:solidFill>
                <a:schemeClr val="tx1"/>
              </a:solidFill>
              <a:effectLst>
                <a:outerShdw blurRad="38100" dist="38100" dir="2700000" algn="tl">
                  <a:srgbClr val="000000">
                    <a:alpha val="43137"/>
                  </a:srgbClr>
                </a:outerShdw>
              </a:effectLst>
            </a:endParaRPr>
          </a:p>
          <a:p>
            <a:r>
              <a:rPr kumimoji="1" lang="ja-JP" altLang="en-US" sz="2400" b="1" dirty="0" smtClean="0">
                <a:solidFill>
                  <a:schemeClr val="tx1"/>
                </a:solidFill>
                <a:effectLst>
                  <a:outerShdw blurRad="38100" dist="38100" dir="2700000" algn="tl">
                    <a:srgbClr val="000000">
                      <a:alpha val="43137"/>
                    </a:srgbClr>
                  </a:outerShdw>
                </a:effectLst>
              </a:rPr>
              <a:t>広島修道大学経済科学部</a:t>
            </a:r>
            <a:endParaRPr kumimoji="1" lang="en-US" altLang="ja-JP" sz="2400" b="1" dirty="0" smtClean="0">
              <a:solidFill>
                <a:schemeClr val="tx1"/>
              </a:solidFill>
              <a:effectLst>
                <a:outerShdw blurRad="38100" dist="38100" dir="2700000" algn="tl">
                  <a:srgbClr val="000000">
                    <a:alpha val="43137"/>
                  </a:srgbClr>
                </a:outerShdw>
              </a:effectLst>
            </a:endParaRPr>
          </a:p>
          <a:p>
            <a:r>
              <a:rPr lang="ja-JP" altLang="en-US" sz="2400" b="1" dirty="0" smtClean="0">
                <a:solidFill>
                  <a:schemeClr val="tx1"/>
                </a:solidFill>
                <a:effectLst>
                  <a:outerShdw blurRad="38100" dist="38100" dir="2700000" algn="tl">
                    <a:srgbClr val="000000">
                      <a:alpha val="43137"/>
                    </a:srgbClr>
                  </a:outerShdw>
                </a:effectLst>
              </a:rPr>
              <a:t>張 　南</a:t>
            </a:r>
            <a:endParaRPr kumimoji="1" lang="ja-JP" altLang="en-US" sz="2400" b="1" dirty="0">
              <a:solidFill>
                <a:schemeClr val="tx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58053872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4490" y="141468"/>
            <a:ext cx="8229600" cy="634082"/>
          </a:xfrm>
        </p:spPr>
        <p:txBody>
          <a:bodyPr>
            <a:normAutofit fontScale="90000"/>
          </a:bodyPr>
          <a:lstStyle/>
          <a:p>
            <a:r>
              <a:rPr kumimoji="1" lang="ja-JP" altLang="en-US" dirty="0" smtClean="0"/>
              <a:t>マンハッタンの摩天楼</a:t>
            </a:r>
            <a:endParaRPr kumimoji="1" lang="ja-JP" altLang="en-US" dirty="0"/>
          </a:p>
        </p:txBody>
      </p:sp>
      <p:pic>
        <p:nvPicPr>
          <p:cNvPr id="22530" name="Picture 2" descr="http://www.pbase.com/nyguy/image/137541751/original.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81" y="764704"/>
            <a:ext cx="9129419" cy="631393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887028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418058"/>
          </a:xfrm>
        </p:spPr>
        <p:txBody>
          <a:bodyPr>
            <a:normAutofit fontScale="90000"/>
          </a:bodyPr>
          <a:lstStyle/>
          <a:p>
            <a:r>
              <a:rPr kumimoji="1" lang="en-US" altLang="ja-JP" dirty="0" smtClean="0"/>
              <a:t/>
            </a:r>
            <a:br>
              <a:rPr kumimoji="1" lang="en-US" altLang="ja-JP" dirty="0" smtClean="0"/>
            </a:br>
            <a:r>
              <a:rPr kumimoji="1" lang="ja-JP" altLang="en-US" dirty="0" smtClean="0"/>
              <a:t>ニューヨーク市図書館の裏の庭</a:t>
            </a:r>
            <a:r>
              <a:rPr kumimoji="1" lang="en-US" altLang="ja-JP" dirty="0" smtClean="0"/>
              <a:t/>
            </a:r>
            <a:br>
              <a:rPr kumimoji="1" lang="en-US" altLang="ja-JP" dirty="0" smtClean="0"/>
            </a:br>
            <a:endParaRPr kumimoji="1" lang="ja-JP" altLang="en-US" dirty="0"/>
          </a:p>
        </p:txBody>
      </p:sp>
      <p:pic>
        <p:nvPicPr>
          <p:cNvPr id="5122" name="Picture 2" descr="F:\PHOTOfunSTUDIO\20110312\P100013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92696"/>
            <a:ext cx="9144000" cy="61653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1004420"/>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576064"/>
          </a:xfrm>
        </p:spPr>
        <p:txBody>
          <a:bodyPr>
            <a:normAutofit fontScale="90000"/>
          </a:bodyPr>
          <a:lstStyle/>
          <a:p>
            <a:r>
              <a:rPr kumimoji="1" lang="ja-JP" altLang="en-US" dirty="0" smtClean="0"/>
              <a:t>ニューヨークの５番街</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92696"/>
            <a:ext cx="9144000" cy="6165304"/>
          </a:xfrm>
          <a:prstGeom prst="rect">
            <a:avLst/>
          </a:prstGeom>
        </p:spPr>
      </p:pic>
    </p:spTree>
    <p:extLst>
      <p:ext uri="{BB962C8B-B14F-4D97-AF65-F5344CB8AC3E}">
        <p14:creationId xmlns:p14="http://schemas.microsoft.com/office/powerpoint/2010/main" val="33863717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39552" y="148571"/>
            <a:ext cx="8229600" cy="616133"/>
          </a:xfrm>
        </p:spPr>
        <p:txBody>
          <a:bodyPr>
            <a:normAutofit fontScale="90000"/>
          </a:bodyPr>
          <a:lstStyle/>
          <a:p>
            <a:r>
              <a:rPr lang="ja-JP" altLang="en-US" dirty="0"/>
              <a:t>ニューヨーク</a:t>
            </a:r>
            <a:r>
              <a:rPr lang="ja-JP" altLang="en-US" dirty="0" smtClean="0"/>
              <a:t>の</a:t>
            </a:r>
            <a:r>
              <a:rPr lang="ja-JP" altLang="en-US" dirty="0"/>
              <a:t>夜景</a:t>
            </a:r>
            <a:endParaRPr kumimoji="1" lang="ja-JP" altLang="en-US" dirty="0"/>
          </a:p>
        </p:txBody>
      </p:sp>
      <p:pic>
        <p:nvPicPr>
          <p:cNvPr id="3" name="図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64704"/>
            <a:ext cx="9144000" cy="6093296"/>
          </a:xfrm>
          <a:prstGeom prst="rect">
            <a:avLst/>
          </a:prstGeom>
        </p:spPr>
      </p:pic>
    </p:spTree>
    <p:extLst>
      <p:ext uri="{BB962C8B-B14F-4D97-AF65-F5344CB8AC3E}">
        <p14:creationId xmlns:p14="http://schemas.microsoft.com/office/powerpoint/2010/main" val="404004615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lang="ja-JP" altLang="en-US" sz="3200" dirty="0"/>
              <a:t>マンハッタンにある文化</a:t>
            </a:r>
            <a:r>
              <a:rPr lang="ja-JP" altLang="en-US" sz="3200" dirty="0" smtClean="0"/>
              <a:t>施設・美術館</a:t>
            </a:r>
            <a:r>
              <a:rPr lang="ja-JP" altLang="en-US" sz="3200" dirty="0"/>
              <a:t>・博物館</a:t>
            </a:r>
            <a:br>
              <a:rPr lang="ja-JP" altLang="en-US" sz="3200" dirty="0"/>
            </a:br>
            <a:endParaRPr kumimoji="1" lang="ja-JP" altLang="en-US" sz="3200" dirty="0"/>
          </a:p>
        </p:txBody>
      </p:sp>
      <p:sp>
        <p:nvSpPr>
          <p:cNvPr id="3" name="コンテンツ プレースホルダー 2"/>
          <p:cNvSpPr>
            <a:spLocks noGrp="1"/>
          </p:cNvSpPr>
          <p:nvPr>
            <p:ph idx="1"/>
          </p:nvPr>
        </p:nvSpPr>
        <p:spPr>
          <a:xfrm>
            <a:off x="457200" y="836712"/>
            <a:ext cx="8229600" cy="5760640"/>
          </a:xfrm>
        </p:spPr>
        <p:txBody>
          <a:bodyPr>
            <a:normAutofit fontScale="70000" lnSpcReduction="20000"/>
          </a:bodyPr>
          <a:lstStyle/>
          <a:p>
            <a:endParaRPr lang="ja-JP" altLang="en-US" dirty="0"/>
          </a:p>
          <a:p>
            <a:pPr marL="0" indent="0">
              <a:buNone/>
            </a:pPr>
            <a:r>
              <a:rPr lang="ja-JP" altLang="en-US" dirty="0"/>
              <a:t>劇場・コンサートホール・スタジアム</a:t>
            </a:r>
          </a:p>
          <a:p>
            <a:r>
              <a:rPr lang="ja-JP" altLang="en-US" dirty="0"/>
              <a:t>リンカーン・センター</a:t>
            </a:r>
          </a:p>
          <a:p>
            <a:r>
              <a:rPr lang="ja-JP" altLang="en-US" dirty="0"/>
              <a:t>カーネギー・ホール</a:t>
            </a:r>
          </a:p>
          <a:p>
            <a:r>
              <a:rPr lang="ja-JP" altLang="en-US" dirty="0"/>
              <a:t>ラジオシティ・ミュージックホール（ロックフェラー・センター内）</a:t>
            </a:r>
          </a:p>
          <a:p>
            <a:r>
              <a:rPr lang="ja-JP" altLang="en-US" dirty="0"/>
              <a:t>ブロードウェイ・シアター</a:t>
            </a:r>
          </a:p>
          <a:p>
            <a:r>
              <a:rPr lang="ja-JP" altLang="en-US" dirty="0"/>
              <a:t>マディソン・スクエア・ガーデン</a:t>
            </a:r>
          </a:p>
          <a:p>
            <a:r>
              <a:rPr lang="ja-JP" altLang="en-US" dirty="0"/>
              <a:t>アポロ・シアター</a:t>
            </a:r>
          </a:p>
          <a:p>
            <a:endParaRPr lang="ja-JP" altLang="en-US" dirty="0"/>
          </a:p>
          <a:p>
            <a:r>
              <a:rPr lang="ja-JP" altLang="en-US" dirty="0" smtClean="0">
                <a:hlinkClick r:id="rId2" action="ppaction://hlinkpres?slideindex=1&amp;slidetitle="/>
              </a:rPr>
              <a:t>メトロポリタン</a:t>
            </a:r>
            <a:r>
              <a:rPr lang="ja-JP" altLang="en-US" dirty="0">
                <a:hlinkClick r:id="rId2" action="ppaction://hlinkpres?slideindex=1&amp;slidetitle="/>
              </a:rPr>
              <a:t>美術館</a:t>
            </a:r>
            <a:endParaRPr lang="ja-JP" altLang="en-US" dirty="0"/>
          </a:p>
          <a:p>
            <a:r>
              <a:rPr lang="ja-JP" altLang="en-US" dirty="0"/>
              <a:t>ニューヨーク近代美術館 </a:t>
            </a:r>
            <a:r>
              <a:rPr lang="en-US" altLang="ja-JP" dirty="0"/>
              <a:t>(MoMA)</a:t>
            </a:r>
          </a:p>
          <a:p>
            <a:r>
              <a:rPr lang="ja-JP" altLang="en-US" dirty="0"/>
              <a:t>グッゲンハイム美術館</a:t>
            </a:r>
          </a:p>
          <a:p>
            <a:r>
              <a:rPr lang="ja-JP" altLang="en-US" dirty="0"/>
              <a:t>ホイットニー美術館</a:t>
            </a:r>
          </a:p>
          <a:p>
            <a:r>
              <a:rPr lang="ja-JP" altLang="en-US" dirty="0"/>
              <a:t>クーパー・ヒューイット国立デザイン博物館</a:t>
            </a:r>
          </a:p>
          <a:p>
            <a:r>
              <a:rPr lang="ja-JP" altLang="en-US" dirty="0"/>
              <a:t>アメリカ自然史博物館</a:t>
            </a:r>
          </a:p>
          <a:p>
            <a:r>
              <a:rPr lang="ja-JP" altLang="en-US" dirty="0"/>
              <a:t>イントレピッド海上航空宇宙博物館</a:t>
            </a:r>
          </a:p>
          <a:p>
            <a:endParaRPr kumimoji="1" lang="ja-JP" altLang="en-US" dirty="0"/>
          </a:p>
        </p:txBody>
      </p:sp>
    </p:spTree>
    <p:extLst>
      <p:ext uri="{BB962C8B-B14F-4D97-AF65-F5344CB8AC3E}">
        <p14:creationId xmlns:p14="http://schemas.microsoft.com/office/powerpoint/2010/main" val="112298852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1" y="188640"/>
            <a:ext cx="8229600" cy="202034"/>
          </a:xfrm>
        </p:spPr>
        <p:txBody>
          <a:bodyPr>
            <a:normAutofit fontScale="90000"/>
          </a:bodyPr>
          <a:lstStyle/>
          <a:p>
            <a:r>
              <a:rPr lang="ja-JP" altLang="ja-JP" sz="2700" b="1" dirty="0"/>
              <a:t>メトロポリタン美術館</a:t>
            </a:r>
            <a:r>
              <a:rPr lang="en-US" altLang="ja-JP" sz="2700" b="1" dirty="0"/>
              <a:t> (</a:t>
            </a:r>
            <a:r>
              <a:rPr lang="ja-JP" altLang="ja-JP" sz="2700" dirty="0"/>
              <a:t> The Metropolitan Museum of </a:t>
            </a:r>
            <a:r>
              <a:rPr lang="ja-JP" altLang="ja-JP" sz="2700" dirty="0" smtClean="0"/>
              <a:t>Art</a:t>
            </a:r>
            <a:r>
              <a:rPr lang="en-US" altLang="ja-JP" sz="2700" dirty="0"/>
              <a:t>)</a:t>
            </a:r>
            <a:endParaRPr kumimoji="1" lang="ja-JP" altLang="en-US" sz="2700" dirty="0"/>
          </a:p>
        </p:txBody>
      </p:sp>
      <p:pic>
        <p:nvPicPr>
          <p:cNvPr id="3" name="Picture 2" descr="http://www.his-j.com/tyo/gallery/images/NY_067.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620688"/>
            <a:ext cx="9144000"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898407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lstStyle/>
          <a:p>
            <a:r>
              <a:rPr lang="ja-JP" altLang="ja-JP" b="1" dirty="0">
                <a:hlinkClick r:id="rId2"/>
              </a:rPr>
              <a:t>メトロポリタン美術館</a:t>
            </a:r>
            <a:endParaRPr kumimoji="1" lang="ja-JP" altLang="en-US" dirty="0"/>
          </a:p>
        </p:txBody>
      </p:sp>
      <p:sp>
        <p:nvSpPr>
          <p:cNvPr id="3" name="コンテンツ プレースホルダー 2"/>
          <p:cNvSpPr>
            <a:spLocks noGrp="1"/>
          </p:cNvSpPr>
          <p:nvPr>
            <p:ph idx="1"/>
          </p:nvPr>
        </p:nvSpPr>
        <p:spPr>
          <a:xfrm>
            <a:off x="457200" y="1340768"/>
            <a:ext cx="8229600" cy="5256584"/>
          </a:xfrm>
        </p:spPr>
        <p:txBody>
          <a:bodyPr>
            <a:normAutofit fontScale="47500" lnSpcReduction="20000"/>
          </a:bodyPr>
          <a:lstStyle/>
          <a:p>
            <a:r>
              <a:rPr lang="ja-JP" altLang="en-US" dirty="0"/>
              <a:t>アメリカ合衆国ニューヨーク市マンハッタンにある世界最大級の美術館。</a:t>
            </a:r>
            <a:r>
              <a:rPr lang="en-US" altLang="ja-JP" dirty="0"/>
              <a:t>5</a:t>
            </a:r>
            <a:r>
              <a:rPr lang="ja-JP" altLang="en-US" dirty="0"/>
              <a:t>番街（ニュージアム・マイルの区間）に面するセントラル・パークの東端に位置する。</a:t>
            </a:r>
            <a:endParaRPr lang="en-US" altLang="ja-JP" dirty="0"/>
          </a:p>
          <a:p>
            <a:endParaRPr lang="en-US" altLang="ja-JP" dirty="0"/>
          </a:p>
          <a:p>
            <a:r>
              <a:rPr lang="ja-JP" altLang="ja-JP" dirty="0"/>
              <a:t>美術館は</a:t>
            </a:r>
            <a:r>
              <a:rPr lang="ja-JP" altLang="ja-JP" dirty="0">
                <a:hlinkClick r:id="rId3" tooltip="1872年"/>
              </a:rPr>
              <a:t>1872年</a:t>
            </a:r>
            <a:r>
              <a:rPr lang="ja-JP" altLang="ja-JP" dirty="0"/>
              <a:t>に開館。現在では絵画・彫刻・写真・工芸品ほか家具・楽器・装飾品など300万点の美術品を所蔵。全館を一日で巡るのは難しいほどの規模を誇る、世界最大級の美術館のひとつとなっている。</a:t>
            </a:r>
            <a:endParaRPr lang="en-US" altLang="ja-JP" dirty="0"/>
          </a:p>
          <a:p>
            <a:endParaRPr lang="en-US" altLang="ja-JP" dirty="0"/>
          </a:p>
          <a:p>
            <a:r>
              <a:rPr lang="ja-JP" altLang="en-US" dirty="0"/>
              <a:t>メトロポリタンの特色は、そのコレクションの幅がきわめて広く、古今東西問わずあらゆる時代、地域、文明、技法による作品を収集していることにある。そして最大の特色は、これだけの規模の美術館が、国立でも州立でも市立でもない、純然とした私立の美術館である点である。入館料が美術館側の「希望額」として表示されているのも名物で、懐事情の苦しそうな美大生だと少々欠けても大目に見てくれたり、いかにも裕福そうな紳士淑女には気前の良さを期待していることが言外にほのめかされたりする。</a:t>
            </a:r>
          </a:p>
          <a:p>
            <a:endParaRPr lang="ja-JP" altLang="en-US" dirty="0"/>
          </a:p>
          <a:p>
            <a:r>
              <a:rPr lang="ja-JP" altLang="en-US" dirty="0"/>
              <a:t>美術館の運営管理は理事会によって行われている。創立</a:t>
            </a:r>
            <a:r>
              <a:rPr lang="en-US" altLang="ja-JP" dirty="0"/>
              <a:t>100</a:t>
            </a:r>
            <a:r>
              <a:rPr lang="ja-JP" altLang="en-US" dirty="0"/>
              <a:t>周年の</a:t>
            </a:r>
            <a:r>
              <a:rPr lang="en-US" altLang="ja-JP" dirty="0"/>
              <a:t>1970</a:t>
            </a:r>
            <a:r>
              <a:rPr lang="ja-JP" altLang="en-US" dirty="0"/>
              <a:t>年から始まった大改修計画により、美術館の総床面積は倍増し、さらに充実した展示が可能となった。</a:t>
            </a:r>
          </a:p>
          <a:p>
            <a:endParaRPr lang="ja-JP" altLang="en-US" dirty="0"/>
          </a:p>
          <a:p>
            <a:r>
              <a:rPr lang="ja-JP" altLang="en-US" dirty="0"/>
              <a:t>ミュージアムショップの充実ぶりも有名。関連書籍、ミニチュア、雑貨などはインターネットによる通信販売でも購入できる。</a:t>
            </a:r>
          </a:p>
          <a:p>
            <a:endParaRPr lang="ja-JP" altLang="en-US" dirty="0"/>
          </a:p>
          <a:p>
            <a:r>
              <a:rPr lang="ja-JP" altLang="en-US" dirty="0"/>
              <a:t>また、アッパー・マンハッタンマンハッタン北部ワシントンハイツ地区のフォート・トライオン・パークにはメトロポリタン美術館の別館、「クロイスターズ」があり、フランスやスペインの廃僧院を解体輸送して再構築した建物内には、中世ヨーロッパ美術が展示されている。</a:t>
            </a:r>
          </a:p>
        </p:txBody>
      </p:sp>
    </p:spTree>
    <p:extLst>
      <p:ext uri="{BB962C8B-B14F-4D97-AF65-F5344CB8AC3E}">
        <p14:creationId xmlns:p14="http://schemas.microsoft.com/office/powerpoint/2010/main" val="362194418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116632"/>
            <a:ext cx="8229600" cy="778098"/>
          </a:xfrm>
        </p:spPr>
        <p:txBody>
          <a:bodyPr>
            <a:normAutofit/>
          </a:bodyPr>
          <a:lstStyle/>
          <a:p>
            <a:r>
              <a:rPr lang="ja-JP" altLang="en-US" dirty="0"/>
              <a:t>セントラル・パーク</a:t>
            </a:r>
            <a:r>
              <a:rPr lang="ja-JP" altLang="en-US" dirty="0" smtClean="0"/>
              <a:t>（</a:t>
            </a:r>
            <a:r>
              <a:rPr lang="en-US" altLang="ja-JP" dirty="0" smtClean="0"/>
              <a:t>Central </a:t>
            </a:r>
            <a:r>
              <a:rPr lang="en-US" altLang="ja-JP" dirty="0"/>
              <a:t>Park</a:t>
            </a:r>
            <a:r>
              <a:rPr lang="ja-JP" altLang="en-US" dirty="0"/>
              <a:t>）</a:t>
            </a:r>
            <a:endParaRPr kumimoji="1" lang="ja-JP" altLang="en-US" dirty="0"/>
          </a:p>
        </p:txBody>
      </p:sp>
      <p:sp>
        <p:nvSpPr>
          <p:cNvPr id="3" name="正方形/長方形 2"/>
          <p:cNvSpPr/>
          <p:nvPr/>
        </p:nvSpPr>
        <p:spPr>
          <a:xfrm>
            <a:off x="1704612" y="764704"/>
            <a:ext cx="5734775" cy="369332"/>
          </a:xfrm>
          <a:prstGeom prst="rect">
            <a:avLst/>
          </a:prstGeom>
        </p:spPr>
        <p:txBody>
          <a:bodyPr wrap="none">
            <a:spAutoFit/>
          </a:bodyPr>
          <a:lstStyle/>
          <a:p>
            <a:r>
              <a:rPr lang="en-US" altLang="ja-JP" dirty="0" smtClean="0">
                <a:solidFill>
                  <a:srgbClr val="666699"/>
                </a:solidFill>
                <a:latin typeface="Arial" panose="020B0604020202020204" pitchFamily="34" charset="0"/>
              </a:rPr>
              <a:t>1811</a:t>
            </a:r>
            <a:r>
              <a:rPr lang="ja-JP" altLang="en-US" dirty="0" smtClean="0">
                <a:solidFill>
                  <a:srgbClr val="666699"/>
                </a:solidFill>
                <a:latin typeface="Arial" panose="020B0604020202020204" pitchFamily="34" charset="0"/>
              </a:rPr>
              <a:t>年開発</a:t>
            </a:r>
            <a:r>
              <a:rPr lang="ja-JP" altLang="en-US" dirty="0">
                <a:solidFill>
                  <a:srgbClr val="666699"/>
                </a:solidFill>
                <a:latin typeface="Arial" panose="020B0604020202020204" pitchFamily="34" charset="0"/>
              </a:rPr>
              <a:t>計画が策定され、</a:t>
            </a:r>
            <a:r>
              <a:rPr lang="ja-JP" altLang="ja-JP" dirty="0" smtClean="0">
                <a:solidFill>
                  <a:srgbClr val="666699"/>
                </a:solidFill>
                <a:latin typeface="Arial" panose="020B0604020202020204" pitchFamily="34" charset="0"/>
              </a:rPr>
              <a:t>1873年</a:t>
            </a:r>
            <a:r>
              <a:rPr lang="ja-JP" altLang="ja-JP" dirty="0">
                <a:solidFill>
                  <a:srgbClr val="666699"/>
                </a:solidFill>
                <a:latin typeface="Arial" panose="020B0604020202020204" pitchFamily="34" charset="0"/>
              </a:rPr>
              <a:t>に正式に開園</a:t>
            </a:r>
            <a:r>
              <a:rPr lang="ja-JP" altLang="ja-JP" dirty="0" smtClean="0">
                <a:solidFill>
                  <a:srgbClr val="666699"/>
                </a:solidFill>
                <a:latin typeface="Arial" panose="020B0604020202020204" pitchFamily="34" charset="0"/>
              </a:rPr>
              <a:t>した</a:t>
            </a:r>
            <a:endParaRPr lang="ja-JP" altLang="en-US" dirty="0"/>
          </a:p>
        </p:txBody>
      </p:sp>
      <p:pic>
        <p:nvPicPr>
          <p:cNvPr id="5" name="Picture 2" descr="F:\PHOTOfunSTUDIO\20110528\P1000778.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134036"/>
            <a:ext cx="9144000" cy="57239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59730531"/>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en-US" altLang="ja-JP" dirty="0"/>
              <a:t>Central </a:t>
            </a:r>
            <a:r>
              <a:rPr lang="en-US" altLang="ja-JP" dirty="0" smtClean="0"/>
              <a:t>Park</a:t>
            </a:r>
            <a:r>
              <a:rPr lang="ja-JP" altLang="en-US" dirty="0" smtClean="0"/>
              <a:t>の朝</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77380" y="-508620"/>
            <a:ext cx="5589240" cy="9144000"/>
          </a:xfrm>
          <a:prstGeom prst="rect">
            <a:avLst/>
          </a:prstGeom>
        </p:spPr>
      </p:pic>
    </p:spTree>
    <p:extLst>
      <p:ext uri="{BB962C8B-B14F-4D97-AF65-F5344CB8AC3E}">
        <p14:creationId xmlns:p14="http://schemas.microsoft.com/office/powerpoint/2010/main" val="381296991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46855" y="31095"/>
            <a:ext cx="8229600" cy="661601"/>
          </a:xfrm>
        </p:spPr>
        <p:txBody>
          <a:bodyPr>
            <a:normAutofit fontScale="90000"/>
          </a:bodyPr>
          <a:lstStyle/>
          <a:p>
            <a:r>
              <a:rPr lang="ja-JP" altLang="en-US" dirty="0"/>
              <a:t>セントラル・パークの一角</a:t>
            </a:r>
            <a:endParaRPr kumimoji="1" lang="ja-JP" altLang="en-US" dirty="0"/>
          </a:p>
        </p:txBody>
      </p:sp>
      <p:pic>
        <p:nvPicPr>
          <p:cNvPr id="7170" name="Picture 2" descr="F:\PHOTOfunSTUDIO\20110312\P1000113.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20688"/>
            <a:ext cx="9144000" cy="6237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0233957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endParaRPr kumimoji="1" lang="ja-JP" altLang="en-US"/>
          </a:p>
        </p:txBody>
      </p:sp>
      <p:sp>
        <p:nvSpPr>
          <p:cNvPr id="3" name="コンテンツ プレースホルダー 2"/>
          <p:cNvSpPr>
            <a:spLocks noGrp="1"/>
          </p:cNvSpPr>
          <p:nvPr>
            <p:ph idx="1"/>
          </p:nvPr>
        </p:nvSpPr>
        <p:spPr/>
        <p:txBody>
          <a:bodyPr>
            <a:normAutofit/>
          </a:bodyPr>
          <a:lstStyle/>
          <a:p>
            <a:endParaRPr kumimoji="1" lang="ja-JP" altLang="en-US" dirty="0"/>
          </a:p>
        </p:txBody>
      </p:sp>
      <p:pic>
        <p:nvPicPr>
          <p:cNvPr id="1026" name="Picture 2" descr="北アメリカの地図"/>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3999" cy="6813376"/>
          </a:xfrm>
          <a:prstGeom prst="rect">
            <a:avLst/>
          </a:prstGeom>
          <a:noFill/>
          <a:extLst>
            <a:ext uri="{909E8E84-426E-40DD-AFC4-6F175D3DCCD1}">
              <a14:hiddenFill xmlns:a14="http://schemas.microsoft.com/office/drawing/2010/main">
                <a:solidFill>
                  <a:srgbClr val="FFFFFF"/>
                </a:solidFill>
              </a14:hiddenFill>
            </a:ext>
          </a:extLst>
        </p:spPr>
      </p:pic>
      <p:sp>
        <p:nvSpPr>
          <p:cNvPr id="4" name="円/楕円 3"/>
          <p:cNvSpPr/>
          <p:nvPr/>
        </p:nvSpPr>
        <p:spPr>
          <a:xfrm>
            <a:off x="6660232" y="1966826"/>
            <a:ext cx="720080" cy="259228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
        <p:nvSpPr>
          <p:cNvPr id="5" name="円/楕円 4"/>
          <p:cNvSpPr/>
          <p:nvPr/>
        </p:nvSpPr>
        <p:spPr>
          <a:xfrm>
            <a:off x="1043608" y="1700808"/>
            <a:ext cx="648072" cy="2376264"/>
          </a:xfrm>
          <a:prstGeom prst="ellipse">
            <a:avLst/>
          </a:prstGeom>
          <a:noFill/>
          <a:ln>
            <a:solidFill>
              <a:srgbClr val="FF0000"/>
            </a:solid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Tree>
    <p:extLst>
      <p:ext uri="{BB962C8B-B14F-4D97-AF65-F5344CB8AC3E}">
        <p14:creationId xmlns:p14="http://schemas.microsoft.com/office/powerpoint/2010/main" val="289788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fontScale="90000"/>
          </a:bodyPr>
          <a:lstStyle/>
          <a:p>
            <a:r>
              <a:rPr kumimoji="1" lang="ja-JP" altLang="en-US" dirty="0" smtClean="0"/>
              <a:t>新しく作られた世界貿易センター</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33363" y="-652637"/>
            <a:ext cx="5877272" cy="9144001"/>
          </a:xfrm>
          <a:prstGeom prst="rect">
            <a:avLst/>
          </a:prstGeom>
        </p:spPr>
      </p:pic>
    </p:spTree>
    <p:extLst>
      <p:ext uri="{BB962C8B-B14F-4D97-AF65-F5344CB8AC3E}">
        <p14:creationId xmlns:p14="http://schemas.microsoft.com/office/powerpoint/2010/main" val="1378400419"/>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en-US" altLang="ja-JP" dirty="0" smtClean="0"/>
              <a:t>Sunset glow in Battery</a:t>
            </a:r>
            <a:r>
              <a:rPr kumimoji="1" lang="ja-JP" altLang="en-US" dirty="0" smtClean="0"/>
              <a:t> </a:t>
            </a:r>
            <a:r>
              <a:rPr kumimoji="1" lang="en-US" altLang="ja-JP" dirty="0" smtClean="0"/>
              <a:t>Par</a:t>
            </a:r>
            <a:r>
              <a:rPr kumimoji="1" lang="ja-JP" altLang="en-US" dirty="0" smtClean="0"/>
              <a:t> </a:t>
            </a:r>
            <a:r>
              <a:rPr kumimoji="1" lang="en-US" altLang="ja-JP" dirty="0" smtClean="0"/>
              <a:t>City</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417638"/>
            <a:ext cx="9144000" cy="5440362"/>
          </a:xfrm>
          <a:prstGeom prst="rect">
            <a:avLst/>
          </a:prstGeom>
        </p:spPr>
      </p:pic>
    </p:spTree>
    <p:extLst>
      <p:ext uri="{BB962C8B-B14F-4D97-AF65-F5344CB8AC3E}">
        <p14:creationId xmlns:p14="http://schemas.microsoft.com/office/powerpoint/2010/main" val="350022579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ニューヨーク市の義務教育</a:t>
            </a:r>
            <a:endParaRPr kumimoji="1" lang="ja-JP" altLang="en-US" dirty="0"/>
          </a:p>
        </p:txBody>
      </p:sp>
      <p:sp>
        <p:nvSpPr>
          <p:cNvPr id="3" name="コンテンツ プレースホルダー 2"/>
          <p:cNvSpPr>
            <a:spLocks noGrp="1"/>
          </p:cNvSpPr>
          <p:nvPr>
            <p:ph idx="1"/>
          </p:nvPr>
        </p:nvSpPr>
        <p:spPr>
          <a:xfrm>
            <a:off x="457200" y="1340768"/>
            <a:ext cx="8229600" cy="5112568"/>
          </a:xfrm>
        </p:spPr>
        <p:txBody>
          <a:bodyPr/>
          <a:lstStyle/>
          <a:p>
            <a:r>
              <a:rPr lang="ja-JP" altLang="en-US" dirty="0"/>
              <a:t>アメリカは、州や地域によって異なります</a:t>
            </a:r>
            <a:r>
              <a:rPr lang="ja-JP" altLang="en-US" dirty="0" smtClean="0"/>
              <a:t>。ニューヨーク市では小学校</a:t>
            </a:r>
            <a:r>
              <a:rPr lang="ja-JP" altLang="en-US" dirty="0"/>
              <a:t>５年間、中学校３年間、高校４年間、の５－３－４制か</a:t>
            </a:r>
            <a:r>
              <a:rPr lang="ja-JP" altLang="en-US" dirty="0" smtClean="0"/>
              <a:t>、</a:t>
            </a:r>
            <a:endParaRPr lang="en-US" altLang="ja-JP" dirty="0" smtClean="0"/>
          </a:p>
          <a:p>
            <a:r>
              <a:rPr lang="ja-JP" altLang="en-US" dirty="0" smtClean="0"/>
              <a:t>地域により、小学校</a:t>
            </a:r>
            <a:r>
              <a:rPr lang="ja-JP" altLang="en-US" dirty="0"/>
              <a:t>６年間、中学校２年間、高校４年間の６－２－４</a:t>
            </a:r>
            <a:r>
              <a:rPr lang="ja-JP" altLang="en-US" dirty="0" smtClean="0"/>
              <a:t>制もあります。</a:t>
            </a:r>
            <a:endParaRPr lang="en-US" altLang="ja-JP" dirty="0" smtClean="0"/>
          </a:p>
          <a:p>
            <a:endParaRPr lang="en-US" altLang="ja-JP" dirty="0" smtClean="0"/>
          </a:p>
          <a:p>
            <a:r>
              <a:rPr lang="ja-JP" altLang="en-US" dirty="0" smtClean="0"/>
              <a:t>アメリカ</a:t>
            </a:r>
            <a:r>
              <a:rPr lang="ja-JP" altLang="en-US" dirty="0"/>
              <a:t>では１年生からの１２年間を</a:t>
            </a:r>
            <a:r>
              <a:rPr lang="en-US" altLang="ja-JP" dirty="0"/>
              <a:t>K-12</a:t>
            </a:r>
            <a:r>
              <a:rPr lang="ja-JP" altLang="en-US" dirty="0"/>
              <a:t>と称しています。</a:t>
            </a:r>
            <a:r>
              <a:rPr lang="en-US" altLang="ja-JP" dirty="0"/>
              <a:t>Kinder</a:t>
            </a:r>
            <a:r>
              <a:rPr lang="ja-JP" altLang="en-US" dirty="0"/>
              <a:t>の</a:t>
            </a:r>
            <a:r>
              <a:rPr lang="en-US" altLang="ja-JP" dirty="0"/>
              <a:t>K</a:t>
            </a:r>
            <a:r>
              <a:rPr lang="ja-JP" altLang="en-US" dirty="0"/>
              <a:t>から</a:t>
            </a:r>
            <a:r>
              <a:rPr lang="en-US" altLang="ja-JP" dirty="0"/>
              <a:t>12</a:t>
            </a:r>
            <a:r>
              <a:rPr lang="ja-JP" altLang="en-US" dirty="0"/>
              <a:t>年生まで、という意味で</a:t>
            </a:r>
            <a:r>
              <a:rPr lang="en-US" altLang="ja-JP" dirty="0"/>
              <a:t>K through Twelve</a:t>
            </a:r>
            <a:r>
              <a:rPr lang="ja-JP" altLang="en-US" dirty="0"/>
              <a:t>と読みます。</a:t>
            </a:r>
            <a:endParaRPr kumimoji="1" lang="ja-JP" altLang="en-US" dirty="0"/>
          </a:p>
        </p:txBody>
      </p:sp>
    </p:spTree>
    <p:extLst>
      <p:ext uri="{BB962C8B-B14F-4D97-AF65-F5344CB8AC3E}">
        <p14:creationId xmlns:p14="http://schemas.microsoft.com/office/powerpoint/2010/main" val="2106194307"/>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67544" y="188640"/>
            <a:ext cx="8229600" cy="562074"/>
          </a:xfrm>
        </p:spPr>
        <p:txBody>
          <a:bodyPr>
            <a:noAutofit/>
          </a:bodyPr>
          <a:lstStyle/>
          <a:p>
            <a:r>
              <a:rPr lang="ja-JP" altLang="en-US" sz="3200" dirty="0" smtClean="0"/>
              <a:t>ニューヨーク市の</a:t>
            </a:r>
            <a:r>
              <a:rPr lang="ja-JP" altLang="en-US" sz="3200" dirty="0"/>
              <a:t>義務教育</a:t>
            </a:r>
            <a:endParaRPr kumimoji="1" lang="ja-JP" altLang="en-US" sz="3200" dirty="0"/>
          </a:p>
        </p:txBody>
      </p:sp>
      <p:sp>
        <p:nvSpPr>
          <p:cNvPr id="3" name="コンテンツ プレースホルダー 2"/>
          <p:cNvSpPr>
            <a:spLocks noGrp="1"/>
          </p:cNvSpPr>
          <p:nvPr>
            <p:ph idx="1"/>
          </p:nvPr>
        </p:nvSpPr>
        <p:spPr>
          <a:xfrm>
            <a:off x="323528" y="908720"/>
            <a:ext cx="8568952" cy="5832648"/>
          </a:xfrm>
        </p:spPr>
        <p:txBody>
          <a:bodyPr>
            <a:noAutofit/>
          </a:bodyPr>
          <a:lstStyle/>
          <a:p>
            <a:r>
              <a:rPr lang="ja-JP" altLang="en-US" sz="1400" dirty="0"/>
              <a:t>ニューヨーク市の公立学校には</a:t>
            </a:r>
            <a:r>
              <a:rPr lang="en-US" altLang="ja-JP" sz="1400" dirty="0"/>
              <a:t>110</a:t>
            </a:r>
            <a:r>
              <a:rPr lang="ja-JP" altLang="en-US" sz="1400" dirty="0"/>
              <a:t>万人の生徒が通学している。 公立学校の生徒の約</a:t>
            </a:r>
            <a:r>
              <a:rPr lang="en-US" altLang="ja-JP" sz="1400" dirty="0"/>
              <a:t>40%</a:t>
            </a:r>
            <a:r>
              <a:rPr lang="ja-JP" altLang="en-US" sz="1400" dirty="0"/>
              <a:t>は英語以外の一つの言語が話されている地域に住んでおり、</a:t>
            </a:r>
            <a:r>
              <a:rPr lang="ja-JP" altLang="en-US" sz="1400" dirty="0" smtClean="0"/>
              <a:t>ニューヨークー</a:t>
            </a:r>
            <a:r>
              <a:rPr lang="ja-JP" altLang="en-US" sz="1400" dirty="0"/>
              <a:t>の</a:t>
            </a:r>
            <a:r>
              <a:rPr lang="en-US" altLang="ja-JP" sz="1400" dirty="0"/>
              <a:t>3</a:t>
            </a:r>
            <a:r>
              <a:rPr lang="ja-JP" altLang="en-US" sz="1400" dirty="0"/>
              <a:t>分の</a:t>
            </a:r>
            <a:r>
              <a:rPr lang="en-US" altLang="ja-JP" sz="1400" dirty="0"/>
              <a:t>1</a:t>
            </a:r>
            <a:r>
              <a:rPr lang="ja-JP" altLang="en-US" sz="1400" dirty="0"/>
              <a:t>は 外国の生まれである</a:t>
            </a:r>
            <a:r>
              <a:rPr lang="ja-JP" altLang="en-US" sz="1400" dirty="0" smtClean="0"/>
              <a:t>。</a:t>
            </a:r>
            <a:endParaRPr lang="en-US" altLang="ja-JP" sz="1400" dirty="0" smtClean="0"/>
          </a:p>
          <a:p>
            <a:endParaRPr lang="en-US" altLang="ja-JP" sz="1400" dirty="0" smtClean="0"/>
          </a:p>
          <a:p>
            <a:r>
              <a:rPr lang="ja-JP" altLang="en-US" sz="1400" dirty="0" smtClean="0"/>
              <a:t>ニューヨーク市</a:t>
            </a:r>
            <a:r>
              <a:rPr lang="ja-JP" altLang="en-US" sz="1400" dirty="0"/>
              <a:t>は、公立学校をディストリクトに分けて管理、ディストリクトは、さらにゾーン（校区）に分けられ、居住地域のゾーン内の公立学校に入学することになる。ただし審査の結果、特に秀でている（</a:t>
            </a:r>
            <a:r>
              <a:rPr lang="en-US" altLang="ja-JP" sz="1400" dirty="0"/>
              <a:t>Gifted and Talented</a:t>
            </a:r>
            <a:r>
              <a:rPr lang="ja-JP" altLang="en-US" sz="1400" dirty="0"/>
              <a:t>）と認められた子供は、学区を越えて入学を許可される特別なクラスもある。また特殊教育（</a:t>
            </a:r>
            <a:r>
              <a:rPr lang="en-US" altLang="ja-JP" sz="1400" dirty="0"/>
              <a:t>Special Education</a:t>
            </a:r>
            <a:r>
              <a:rPr lang="ja-JP" altLang="en-US" sz="1400" dirty="0"/>
              <a:t>）プログラムもある</a:t>
            </a:r>
            <a:r>
              <a:rPr lang="ja-JP" altLang="en-US" sz="1400" b="1" dirty="0" smtClean="0"/>
              <a:t>。</a:t>
            </a:r>
            <a:endParaRPr lang="en-US" altLang="ja-JP" sz="1400" b="1" dirty="0" smtClean="0"/>
          </a:p>
          <a:p>
            <a:endParaRPr lang="ja-JP" altLang="en-US" sz="1400" b="1" dirty="0"/>
          </a:p>
          <a:p>
            <a:r>
              <a:rPr lang="ja-JP" altLang="en-US" sz="1400" dirty="0" smtClean="0"/>
              <a:t>学齢</a:t>
            </a:r>
            <a:r>
              <a:rPr lang="ja-JP" altLang="en-US" sz="1400" dirty="0"/>
              <a:t>に達した子供の保護者は、子供の入学手続きを行う義務がある。公立学校に転入学を希望する場合、ニューヨーク市教育局（</a:t>
            </a:r>
            <a:r>
              <a:rPr lang="en-US" altLang="ja-JP" sz="1400" dirty="0"/>
              <a:t>DOE</a:t>
            </a:r>
            <a:r>
              <a:rPr lang="ja-JP" altLang="en-US" sz="1400" dirty="0"/>
              <a:t>／</a:t>
            </a:r>
            <a:r>
              <a:rPr lang="en-US" altLang="ja-JP" sz="1400" dirty="0"/>
              <a:t>Department of Education</a:t>
            </a:r>
            <a:r>
              <a:rPr lang="ja-JP" altLang="en-US" sz="1400" dirty="0"/>
              <a:t>）のウェブサイト（</a:t>
            </a:r>
            <a:r>
              <a:rPr lang="en-US" altLang="ja-JP" sz="1400" dirty="0" err="1"/>
              <a:t>schools.nyc</a:t>
            </a:r>
            <a:r>
              <a:rPr lang="en-US" altLang="ja-JP" sz="1400" dirty="0"/>
              <a:t>. </a:t>
            </a:r>
            <a:r>
              <a:rPr lang="en-US" altLang="ja-JP" sz="1400" dirty="0" err="1"/>
              <a:t>gov</a:t>
            </a:r>
            <a:r>
              <a:rPr lang="ja-JP" altLang="en-US" sz="1400" dirty="0"/>
              <a:t>）で必要な情報を入手できる。幼稚園も義務教育なので、同様に手続きが必要。</a:t>
            </a:r>
          </a:p>
          <a:p>
            <a:endParaRPr lang="ja-JP" altLang="en-US" sz="1400" dirty="0"/>
          </a:p>
          <a:p>
            <a:r>
              <a:rPr lang="ja-JP" altLang="en-US" sz="1400" dirty="0" smtClean="0"/>
              <a:t>現地校</a:t>
            </a:r>
            <a:r>
              <a:rPr lang="ja-JP" altLang="en-US" sz="1400" dirty="0"/>
              <a:t>に編入する場合、編入を希望する学校で登録申込書などの必要書類を取得し、それらの書類と共に、下記の書類を用意、提出すること。ただし提出が必要書類は学校により若干異なるので、あらかじめ確認をすること</a:t>
            </a:r>
            <a:r>
              <a:rPr lang="ja-JP" altLang="en-US" sz="1400" dirty="0" smtClean="0"/>
              <a:t>。</a:t>
            </a:r>
            <a:endParaRPr lang="ja-JP" altLang="en-US" sz="1400" dirty="0"/>
          </a:p>
          <a:p>
            <a:r>
              <a:rPr lang="ja-JP" altLang="en-US" sz="1400" dirty="0"/>
              <a:t>● 児童の年齢を証明する書類（出生証明書、パスポートなど）</a:t>
            </a:r>
          </a:p>
          <a:p>
            <a:r>
              <a:rPr lang="ja-JP" altLang="en-US" sz="1400" dirty="0"/>
              <a:t>● 児童の住所を証明する</a:t>
            </a:r>
            <a:r>
              <a:rPr lang="ja-JP" altLang="en-US" sz="1400" dirty="0" smtClean="0"/>
              <a:t>書類（</a:t>
            </a:r>
            <a:r>
              <a:rPr lang="ja-JP" altLang="en-US" sz="1400" dirty="0"/>
              <a:t>光熱費の請求書や住居の契約書など）</a:t>
            </a:r>
          </a:p>
          <a:p>
            <a:r>
              <a:rPr lang="ja-JP" altLang="en-US" sz="1400" dirty="0"/>
              <a:t>● 予防接種の記録・健康診断書</a:t>
            </a:r>
          </a:p>
          <a:p>
            <a:endParaRPr lang="ja-JP" altLang="en-US" sz="1400" dirty="0"/>
          </a:p>
          <a:p>
            <a:endParaRPr lang="en-US" altLang="ja-JP" sz="1400" dirty="0" smtClean="0"/>
          </a:p>
          <a:p>
            <a:r>
              <a:rPr lang="ja-JP" altLang="en-US" sz="1400" dirty="0" smtClean="0"/>
              <a:t>ニューヨーク市</a:t>
            </a:r>
            <a:r>
              <a:rPr lang="ja-JP" altLang="en-US" sz="1400" dirty="0"/>
              <a:t>教育局では報告書、登録証明書、危険時の書類、身体検査書類などを家族のために次の言語に翻訳している。スペイン語、フランス語、ドイツ語、中国語、日本語、ウルドゥー語、ペルシア語、インド語、ロシア語、ベンガル語、ハイチ語、朝鮮語とアラビア語</a:t>
            </a:r>
            <a:r>
              <a:rPr lang="ja-JP" altLang="en-US" sz="1400" dirty="0" smtClean="0"/>
              <a:t>。</a:t>
            </a:r>
            <a:endParaRPr lang="en-US" altLang="ja-JP" sz="1400" dirty="0" smtClean="0"/>
          </a:p>
          <a:p>
            <a:endParaRPr lang="en-US" altLang="ja-JP" sz="1200" dirty="0" smtClean="0"/>
          </a:p>
        </p:txBody>
      </p:sp>
    </p:spTree>
    <p:extLst>
      <p:ext uri="{BB962C8B-B14F-4D97-AF65-F5344CB8AC3E}">
        <p14:creationId xmlns:p14="http://schemas.microsoft.com/office/powerpoint/2010/main" val="263330275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lang="ja-JP" altLang="en-US" dirty="0" smtClean="0"/>
              <a:t>学年：</a:t>
            </a:r>
            <a:r>
              <a:rPr lang="en-US" altLang="ja-JP" dirty="0" smtClean="0"/>
              <a:t>1st </a:t>
            </a:r>
            <a:r>
              <a:rPr lang="en-US" altLang="ja-JP" dirty="0"/>
              <a:t>grade-12th grade</a:t>
            </a:r>
            <a:endParaRPr kumimoji="1" lang="ja-JP" altLang="en-US" dirty="0"/>
          </a:p>
        </p:txBody>
      </p:sp>
      <p:sp>
        <p:nvSpPr>
          <p:cNvPr id="3" name="コンテンツ プレースホルダー 2"/>
          <p:cNvSpPr>
            <a:spLocks noGrp="1"/>
          </p:cNvSpPr>
          <p:nvPr>
            <p:ph idx="1"/>
          </p:nvPr>
        </p:nvSpPr>
        <p:spPr>
          <a:xfrm>
            <a:off x="457200" y="1268760"/>
            <a:ext cx="8579296" cy="5400600"/>
          </a:xfrm>
        </p:spPr>
        <p:txBody>
          <a:bodyPr>
            <a:normAutofit fontScale="85000" lnSpcReduction="20000"/>
          </a:bodyPr>
          <a:lstStyle/>
          <a:p>
            <a:r>
              <a:rPr lang="en-US" altLang="ja-JP" dirty="0"/>
              <a:t>1st grade</a:t>
            </a:r>
            <a:r>
              <a:rPr lang="ja-JP" altLang="en-US" dirty="0"/>
              <a:t>－</a:t>
            </a:r>
            <a:r>
              <a:rPr lang="en-US" altLang="ja-JP" dirty="0"/>
              <a:t>6</a:t>
            </a:r>
            <a:r>
              <a:rPr lang="ja-JP" altLang="en-US" dirty="0"/>
              <a:t>歳</a:t>
            </a:r>
          </a:p>
          <a:p>
            <a:r>
              <a:rPr lang="en-US" altLang="ja-JP" dirty="0"/>
              <a:t>2nd grade</a:t>
            </a:r>
            <a:r>
              <a:rPr lang="ja-JP" altLang="en-US" dirty="0"/>
              <a:t>－</a:t>
            </a:r>
            <a:r>
              <a:rPr lang="en-US" altLang="ja-JP" dirty="0"/>
              <a:t>7</a:t>
            </a:r>
            <a:r>
              <a:rPr lang="ja-JP" altLang="en-US" dirty="0"/>
              <a:t>歳</a:t>
            </a:r>
          </a:p>
          <a:p>
            <a:r>
              <a:rPr lang="en-US" altLang="ja-JP" dirty="0"/>
              <a:t>3rd grade</a:t>
            </a:r>
            <a:r>
              <a:rPr lang="ja-JP" altLang="en-US" dirty="0"/>
              <a:t>－</a:t>
            </a:r>
            <a:r>
              <a:rPr lang="en-US" altLang="ja-JP" dirty="0"/>
              <a:t>8</a:t>
            </a:r>
            <a:r>
              <a:rPr lang="ja-JP" altLang="en-US" dirty="0"/>
              <a:t>歳</a:t>
            </a:r>
          </a:p>
          <a:p>
            <a:r>
              <a:rPr lang="en-US" altLang="ja-JP" dirty="0"/>
              <a:t>4th grade</a:t>
            </a:r>
            <a:r>
              <a:rPr lang="ja-JP" altLang="en-US" dirty="0"/>
              <a:t>－</a:t>
            </a:r>
            <a:r>
              <a:rPr lang="en-US" altLang="ja-JP" dirty="0"/>
              <a:t>9</a:t>
            </a:r>
            <a:r>
              <a:rPr lang="ja-JP" altLang="en-US" dirty="0"/>
              <a:t>歳</a:t>
            </a:r>
          </a:p>
          <a:p>
            <a:r>
              <a:rPr lang="en-US" altLang="ja-JP" dirty="0"/>
              <a:t>5th grade</a:t>
            </a:r>
            <a:r>
              <a:rPr lang="ja-JP" altLang="en-US" dirty="0"/>
              <a:t>－</a:t>
            </a:r>
            <a:r>
              <a:rPr lang="en-US" altLang="ja-JP" dirty="0"/>
              <a:t>10</a:t>
            </a:r>
            <a:r>
              <a:rPr lang="ja-JP" altLang="en-US" dirty="0"/>
              <a:t>歳</a:t>
            </a:r>
          </a:p>
          <a:p>
            <a:r>
              <a:rPr lang="en-US" altLang="ja-JP" dirty="0"/>
              <a:t>6th grade</a:t>
            </a:r>
            <a:r>
              <a:rPr lang="ja-JP" altLang="en-US" dirty="0"/>
              <a:t>－</a:t>
            </a:r>
            <a:r>
              <a:rPr lang="en-US" altLang="ja-JP" dirty="0"/>
              <a:t>11</a:t>
            </a:r>
            <a:r>
              <a:rPr lang="ja-JP" altLang="en-US" dirty="0"/>
              <a:t>歳</a:t>
            </a:r>
          </a:p>
          <a:p>
            <a:r>
              <a:rPr lang="en-US" altLang="ja-JP" dirty="0"/>
              <a:t>7th grade</a:t>
            </a:r>
            <a:r>
              <a:rPr lang="ja-JP" altLang="en-US" dirty="0"/>
              <a:t>－</a:t>
            </a:r>
            <a:r>
              <a:rPr lang="en-US" altLang="ja-JP" dirty="0"/>
              <a:t>12</a:t>
            </a:r>
            <a:r>
              <a:rPr lang="ja-JP" altLang="en-US" dirty="0"/>
              <a:t>歳</a:t>
            </a:r>
          </a:p>
          <a:p>
            <a:r>
              <a:rPr lang="en-US" altLang="ja-JP" dirty="0"/>
              <a:t>8th grade</a:t>
            </a:r>
            <a:r>
              <a:rPr lang="ja-JP" altLang="en-US" dirty="0"/>
              <a:t>－</a:t>
            </a:r>
            <a:r>
              <a:rPr lang="en-US" altLang="ja-JP" dirty="0"/>
              <a:t>13</a:t>
            </a:r>
            <a:r>
              <a:rPr lang="ja-JP" altLang="en-US" dirty="0"/>
              <a:t>歳</a:t>
            </a:r>
          </a:p>
          <a:p>
            <a:r>
              <a:rPr lang="en-US" altLang="ja-JP" dirty="0"/>
              <a:t>9th grade (Freshman)</a:t>
            </a:r>
            <a:r>
              <a:rPr lang="ja-JP" altLang="en-US" dirty="0"/>
              <a:t>－</a:t>
            </a:r>
            <a:r>
              <a:rPr lang="en-US" altLang="ja-JP" dirty="0"/>
              <a:t>14</a:t>
            </a:r>
            <a:r>
              <a:rPr lang="ja-JP" altLang="en-US" dirty="0"/>
              <a:t>歳</a:t>
            </a:r>
          </a:p>
          <a:p>
            <a:r>
              <a:rPr lang="en-US" altLang="ja-JP" dirty="0"/>
              <a:t>10th grade (Sophomore)</a:t>
            </a:r>
            <a:r>
              <a:rPr lang="ja-JP" altLang="en-US" dirty="0"/>
              <a:t>－</a:t>
            </a:r>
            <a:r>
              <a:rPr lang="en-US" altLang="ja-JP" dirty="0"/>
              <a:t>15</a:t>
            </a:r>
            <a:r>
              <a:rPr lang="ja-JP" altLang="en-US" dirty="0"/>
              <a:t>歳</a:t>
            </a:r>
          </a:p>
          <a:p>
            <a:r>
              <a:rPr lang="en-US" altLang="ja-JP" dirty="0"/>
              <a:t>11th grade (Junior)</a:t>
            </a:r>
            <a:r>
              <a:rPr lang="ja-JP" altLang="en-US" dirty="0"/>
              <a:t>－</a:t>
            </a:r>
            <a:r>
              <a:rPr lang="en-US" altLang="ja-JP" dirty="0"/>
              <a:t>16</a:t>
            </a:r>
            <a:r>
              <a:rPr lang="ja-JP" altLang="en-US" dirty="0"/>
              <a:t>歳</a:t>
            </a:r>
          </a:p>
          <a:p>
            <a:r>
              <a:rPr lang="en-US" altLang="ja-JP" dirty="0"/>
              <a:t>12th grade (Senior)</a:t>
            </a:r>
            <a:r>
              <a:rPr lang="ja-JP" altLang="en-US" dirty="0"/>
              <a:t>－</a:t>
            </a:r>
            <a:r>
              <a:rPr lang="en-US" altLang="ja-JP" dirty="0"/>
              <a:t>17</a:t>
            </a:r>
            <a:r>
              <a:rPr lang="ja-JP" altLang="en-US" dirty="0"/>
              <a:t>歳</a:t>
            </a:r>
          </a:p>
          <a:p>
            <a:endParaRPr kumimoji="1" lang="ja-JP" altLang="en-US" dirty="0"/>
          </a:p>
        </p:txBody>
      </p:sp>
      <p:sp>
        <p:nvSpPr>
          <p:cNvPr id="4" name="正方形/長方形 3"/>
          <p:cNvSpPr/>
          <p:nvPr/>
        </p:nvSpPr>
        <p:spPr>
          <a:xfrm>
            <a:off x="3923928" y="2564904"/>
            <a:ext cx="5220072" cy="1926168"/>
          </a:xfrm>
          <a:prstGeom prst="rect">
            <a:avLst/>
          </a:prstGeom>
          <a:solidFill>
            <a:srgbClr val="FFFF00"/>
          </a:solidFill>
        </p:spPr>
        <p:txBody>
          <a:bodyPr wrap="square">
            <a:spAutoFit/>
          </a:bodyPr>
          <a:lstStyle/>
          <a:p>
            <a:pPr marL="342900" lvl="0" indent="-342900">
              <a:lnSpc>
                <a:spcPts val="1650"/>
              </a:lnSpc>
              <a:spcAft>
                <a:spcPts val="375"/>
              </a:spcAft>
              <a:buFont typeface="Arial" panose="020B0604020202020204" pitchFamily="34" charset="0"/>
              <a:buChar char="•"/>
              <a:tabLst>
                <a:tab pos="457200" algn="l"/>
              </a:tabLst>
            </a:pPr>
            <a:r>
              <a:rPr lang="en-US" altLang="ja-JP" kern="0" dirty="0">
                <a:solidFill>
                  <a:srgbClr val="000000"/>
                </a:solidFill>
                <a:latin typeface="Arial" panose="020B0604020202020204" pitchFamily="34" charset="0"/>
                <a:cs typeface="Times New Roman" panose="02020603050405020304" pitchFamily="18" charset="0"/>
              </a:rPr>
              <a:t>Freshman</a:t>
            </a:r>
            <a:r>
              <a:rPr lang="ja-JP" altLang="ja-JP" kern="0" dirty="0">
                <a:solidFill>
                  <a:srgbClr val="000000"/>
                </a:solidFill>
                <a:latin typeface="Arial" panose="020B0604020202020204" pitchFamily="34" charset="0"/>
                <a:cs typeface="Arial" panose="020B0604020202020204" pitchFamily="34" charset="0"/>
              </a:rPr>
              <a:t>（高校</a:t>
            </a:r>
            <a:r>
              <a:rPr lang="en-US" altLang="ja-JP" kern="0" dirty="0">
                <a:solidFill>
                  <a:srgbClr val="000000"/>
                </a:solidFill>
                <a:latin typeface="Arial" panose="020B0604020202020204" pitchFamily="34" charset="0"/>
                <a:cs typeface="Times New Roman" panose="02020603050405020304" pitchFamily="18" charset="0"/>
              </a:rPr>
              <a:t>1</a:t>
            </a:r>
            <a:r>
              <a:rPr lang="ja-JP" altLang="ja-JP" kern="0" dirty="0">
                <a:solidFill>
                  <a:srgbClr val="000000"/>
                </a:solidFill>
                <a:latin typeface="Arial" panose="020B0604020202020204" pitchFamily="34" charset="0"/>
                <a:cs typeface="Arial" panose="020B0604020202020204" pitchFamily="34" charset="0"/>
              </a:rPr>
              <a:t>年生。日本でいう中学</a:t>
            </a:r>
            <a:r>
              <a:rPr lang="en-US" altLang="ja-JP" kern="0" dirty="0">
                <a:solidFill>
                  <a:srgbClr val="000000"/>
                </a:solidFill>
                <a:latin typeface="Arial" panose="020B0604020202020204" pitchFamily="34" charset="0"/>
                <a:cs typeface="Times New Roman" panose="02020603050405020304" pitchFamily="18" charset="0"/>
              </a:rPr>
              <a:t>3</a:t>
            </a:r>
            <a:r>
              <a:rPr lang="ja-JP" altLang="ja-JP" kern="0" dirty="0">
                <a:solidFill>
                  <a:srgbClr val="000000"/>
                </a:solidFill>
                <a:latin typeface="Arial" panose="020B0604020202020204" pitchFamily="34" charset="0"/>
                <a:cs typeface="Arial" panose="020B0604020202020204" pitchFamily="34" charset="0"/>
              </a:rPr>
              <a:t>年生。</a:t>
            </a:r>
            <a:r>
              <a:rPr lang="ja-JP" altLang="ja-JP" kern="0" dirty="0" smtClean="0">
                <a:solidFill>
                  <a:srgbClr val="000000"/>
                </a:solidFill>
                <a:latin typeface="Arial" panose="020B0604020202020204" pitchFamily="34" charset="0"/>
                <a:cs typeface="Arial" panose="020B0604020202020204" pitchFamily="34" charset="0"/>
              </a:rPr>
              <a:t>）</a:t>
            </a:r>
            <a:endParaRPr lang="en-US" altLang="ja-JP" kern="0" dirty="0" smtClean="0">
              <a:solidFill>
                <a:srgbClr val="000000"/>
              </a:solidFill>
              <a:latin typeface="Arial" panose="020B0604020202020204" pitchFamily="34" charset="0"/>
              <a:cs typeface="Arial" panose="020B0604020202020204" pitchFamily="34" charset="0"/>
            </a:endParaRPr>
          </a:p>
          <a:p>
            <a:pPr marL="342900" lvl="0" indent="-342900">
              <a:lnSpc>
                <a:spcPts val="1650"/>
              </a:lnSpc>
              <a:spcAft>
                <a:spcPts val="375"/>
              </a:spcAft>
              <a:buFont typeface="Arial" panose="020B0604020202020204" pitchFamily="34" charset="0"/>
              <a:buChar char="•"/>
              <a:tabLst>
                <a:tab pos="457200" algn="l"/>
              </a:tabLst>
            </a:pPr>
            <a:endParaRPr lang="ja-JP"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lvl="0" indent="-342900">
              <a:lnSpc>
                <a:spcPts val="1650"/>
              </a:lnSpc>
              <a:spcAft>
                <a:spcPts val="375"/>
              </a:spcAft>
              <a:buFont typeface="Arial" panose="020B0604020202020204" pitchFamily="34" charset="0"/>
              <a:buChar char="•"/>
              <a:tabLst>
                <a:tab pos="457200" algn="l"/>
              </a:tabLst>
            </a:pPr>
            <a:r>
              <a:rPr lang="en-US" altLang="ja-JP" kern="0" dirty="0">
                <a:solidFill>
                  <a:srgbClr val="000000"/>
                </a:solidFill>
                <a:latin typeface="Arial" panose="020B0604020202020204" pitchFamily="34" charset="0"/>
                <a:cs typeface="Times New Roman" panose="02020603050405020304" pitchFamily="18" charset="0"/>
              </a:rPr>
              <a:t>Sophomore</a:t>
            </a:r>
            <a:r>
              <a:rPr lang="ja-JP" altLang="ja-JP" kern="0" dirty="0">
                <a:solidFill>
                  <a:srgbClr val="000000"/>
                </a:solidFill>
                <a:latin typeface="Arial" panose="020B0604020202020204" pitchFamily="34" charset="0"/>
                <a:cs typeface="Arial" panose="020B0604020202020204" pitchFamily="34" charset="0"/>
              </a:rPr>
              <a:t>（高校</a:t>
            </a:r>
            <a:r>
              <a:rPr lang="en-US" altLang="ja-JP" kern="0" dirty="0">
                <a:solidFill>
                  <a:srgbClr val="000000"/>
                </a:solidFill>
                <a:latin typeface="Arial" panose="020B0604020202020204" pitchFamily="34" charset="0"/>
                <a:cs typeface="Times New Roman" panose="02020603050405020304" pitchFamily="18" charset="0"/>
              </a:rPr>
              <a:t>2</a:t>
            </a:r>
            <a:r>
              <a:rPr lang="ja-JP" altLang="ja-JP" kern="0" dirty="0">
                <a:solidFill>
                  <a:srgbClr val="000000"/>
                </a:solidFill>
                <a:latin typeface="Arial" panose="020B0604020202020204" pitchFamily="34" charset="0"/>
                <a:cs typeface="Arial" panose="020B0604020202020204" pitchFamily="34" charset="0"/>
              </a:rPr>
              <a:t>年生。日本でいう高校</a:t>
            </a:r>
            <a:r>
              <a:rPr lang="en-US" altLang="ja-JP" kern="0" dirty="0">
                <a:solidFill>
                  <a:srgbClr val="000000"/>
                </a:solidFill>
                <a:latin typeface="Arial" panose="020B0604020202020204" pitchFamily="34" charset="0"/>
                <a:cs typeface="Times New Roman" panose="02020603050405020304" pitchFamily="18" charset="0"/>
              </a:rPr>
              <a:t>1</a:t>
            </a:r>
            <a:r>
              <a:rPr lang="ja-JP" altLang="ja-JP" kern="0" dirty="0">
                <a:solidFill>
                  <a:srgbClr val="000000"/>
                </a:solidFill>
                <a:latin typeface="Arial" panose="020B0604020202020204" pitchFamily="34" charset="0"/>
                <a:cs typeface="Arial" panose="020B0604020202020204" pitchFamily="34" charset="0"/>
              </a:rPr>
              <a:t>年生</a:t>
            </a:r>
            <a:r>
              <a:rPr lang="ja-JP" altLang="ja-JP" kern="0" dirty="0" smtClean="0">
                <a:solidFill>
                  <a:srgbClr val="000000"/>
                </a:solidFill>
                <a:latin typeface="Arial" panose="020B0604020202020204" pitchFamily="34" charset="0"/>
                <a:cs typeface="Arial" panose="020B0604020202020204" pitchFamily="34" charset="0"/>
              </a:rPr>
              <a:t>）</a:t>
            </a:r>
            <a:endParaRPr lang="en-US" altLang="ja-JP" kern="0" dirty="0" smtClean="0">
              <a:solidFill>
                <a:srgbClr val="000000"/>
              </a:solidFill>
              <a:latin typeface="Arial" panose="020B0604020202020204" pitchFamily="34" charset="0"/>
              <a:cs typeface="Arial" panose="020B0604020202020204" pitchFamily="34" charset="0"/>
            </a:endParaRPr>
          </a:p>
          <a:p>
            <a:pPr marL="342900" lvl="0" indent="-342900">
              <a:lnSpc>
                <a:spcPts val="1650"/>
              </a:lnSpc>
              <a:spcAft>
                <a:spcPts val="375"/>
              </a:spcAft>
              <a:buFont typeface="Arial" panose="020B0604020202020204" pitchFamily="34" charset="0"/>
              <a:buChar char="•"/>
              <a:tabLst>
                <a:tab pos="457200" algn="l"/>
              </a:tabLst>
            </a:pPr>
            <a:endParaRPr lang="ja-JP"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lvl="0" indent="-342900">
              <a:lnSpc>
                <a:spcPts val="1650"/>
              </a:lnSpc>
              <a:spcAft>
                <a:spcPts val="375"/>
              </a:spcAft>
              <a:buFont typeface="Arial" panose="020B0604020202020204" pitchFamily="34" charset="0"/>
              <a:buChar char="•"/>
              <a:tabLst>
                <a:tab pos="457200" algn="l"/>
              </a:tabLst>
            </a:pPr>
            <a:r>
              <a:rPr lang="en-US" altLang="ja-JP" kern="0" dirty="0">
                <a:solidFill>
                  <a:srgbClr val="000000"/>
                </a:solidFill>
                <a:latin typeface="Arial" panose="020B0604020202020204" pitchFamily="34" charset="0"/>
                <a:cs typeface="Times New Roman" panose="02020603050405020304" pitchFamily="18" charset="0"/>
              </a:rPr>
              <a:t>Junior</a:t>
            </a:r>
            <a:r>
              <a:rPr lang="ja-JP" altLang="ja-JP" kern="0" dirty="0">
                <a:solidFill>
                  <a:srgbClr val="000000"/>
                </a:solidFill>
                <a:latin typeface="Arial" panose="020B0604020202020204" pitchFamily="34" charset="0"/>
                <a:cs typeface="Arial" panose="020B0604020202020204" pitchFamily="34" charset="0"/>
              </a:rPr>
              <a:t>（高校</a:t>
            </a:r>
            <a:r>
              <a:rPr lang="en-US" altLang="ja-JP" kern="0" dirty="0">
                <a:solidFill>
                  <a:srgbClr val="000000"/>
                </a:solidFill>
                <a:latin typeface="Arial" panose="020B0604020202020204" pitchFamily="34" charset="0"/>
                <a:cs typeface="Times New Roman" panose="02020603050405020304" pitchFamily="18" charset="0"/>
              </a:rPr>
              <a:t>3</a:t>
            </a:r>
            <a:r>
              <a:rPr lang="ja-JP" altLang="ja-JP" kern="0" dirty="0">
                <a:solidFill>
                  <a:srgbClr val="000000"/>
                </a:solidFill>
                <a:latin typeface="Arial" panose="020B0604020202020204" pitchFamily="34" charset="0"/>
                <a:cs typeface="Arial" panose="020B0604020202020204" pitchFamily="34" charset="0"/>
              </a:rPr>
              <a:t>年生。日本でいう高校</a:t>
            </a:r>
            <a:r>
              <a:rPr lang="en-US" altLang="ja-JP" kern="0" dirty="0">
                <a:solidFill>
                  <a:srgbClr val="000000"/>
                </a:solidFill>
                <a:latin typeface="Arial" panose="020B0604020202020204" pitchFamily="34" charset="0"/>
                <a:cs typeface="Times New Roman" panose="02020603050405020304" pitchFamily="18" charset="0"/>
              </a:rPr>
              <a:t>2</a:t>
            </a:r>
            <a:r>
              <a:rPr lang="ja-JP" altLang="ja-JP" kern="0" dirty="0">
                <a:solidFill>
                  <a:srgbClr val="000000"/>
                </a:solidFill>
                <a:latin typeface="Arial" panose="020B0604020202020204" pitchFamily="34" charset="0"/>
                <a:cs typeface="Arial" panose="020B0604020202020204" pitchFamily="34" charset="0"/>
              </a:rPr>
              <a:t>年生</a:t>
            </a:r>
            <a:r>
              <a:rPr lang="ja-JP" altLang="ja-JP" kern="0" dirty="0" smtClean="0">
                <a:solidFill>
                  <a:srgbClr val="000000"/>
                </a:solidFill>
                <a:latin typeface="Arial" panose="020B0604020202020204" pitchFamily="34" charset="0"/>
                <a:cs typeface="Arial" panose="020B0604020202020204" pitchFamily="34" charset="0"/>
              </a:rPr>
              <a:t>）</a:t>
            </a:r>
            <a:endParaRPr lang="en-US" altLang="ja-JP" kern="0" dirty="0" smtClean="0">
              <a:solidFill>
                <a:srgbClr val="000000"/>
              </a:solidFill>
              <a:latin typeface="Arial" panose="020B0604020202020204" pitchFamily="34" charset="0"/>
              <a:cs typeface="Arial" panose="020B0604020202020204" pitchFamily="34" charset="0"/>
            </a:endParaRPr>
          </a:p>
          <a:p>
            <a:pPr marL="342900" lvl="0" indent="-342900">
              <a:lnSpc>
                <a:spcPts val="1650"/>
              </a:lnSpc>
              <a:spcAft>
                <a:spcPts val="375"/>
              </a:spcAft>
              <a:buFont typeface="Arial" panose="020B0604020202020204" pitchFamily="34" charset="0"/>
              <a:buChar char="•"/>
              <a:tabLst>
                <a:tab pos="457200" algn="l"/>
              </a:tabLst>
            </a:pPr>
            <a:endParaRPr lang="ja-JP" altLang="ja-JP" sz="1400" kern="100" dirty="0">
              <a:latin typeface="Century" panose="02040604050505020304" pitchFamily="18" charset="0"/>
              <a:ea typeface="ＭＳ 明朝" panose="02020609040205080304" pitchFamily="17" charset="-128"/>
              <a:cs typeface="Times New Roman" panose="02020603050405020304" pitchFamily="18" charset="0"/>
            </a:endParaRPr>
          </a:p>
          <a:p>
            <a:pPr marL="342900" lvl="0" indent="-342900">
              <a:lnSpc>
                <a:spcPts val="1650"/>
              </a:lnSpc>
              <a:buFont typeface="Arial" panose="020B0604020202020204" pitchFamily="34" charset="0"/>
              <a:buChar char="•"/>
              <a:tabLst>
                <a:tab pos="457200" algn="l"/>
              </a:tabLst>
            </a:pPr>
            <a:r>
              <a:rPr lang="en-US" altLang="ja-JP" kern="0" dirty="0">
                <a:solidFill>
                  <a:srgbClr val="000000"/>
                </a:solidFill>
                <a:latin typeface="Arial" panose="020B0604020202020204" pitchFamily="34" charset="0"/>
                <a:cs typeface="Times New Roman" panose="02020603050405020304" pitchFamily="18" charset="0"/>
              </a:rPr>
              <a:t>Senior</a:t>
            </a:r>
            <a:r>
              <a:rPr lang="ja-JP" altLang="ja-JP" kern="0" dirty="0">
                <a:solidFill>
                  <a:srgbClr val="000000"/>
                </a:solidFill>
                <a:latin typeface="Arial" panose="020B0604020202020204" pitchFamily="34" charset="0"/>
                <a:cs typeface="Arial" panose="020B0604020202020204" pitchFamily="34" charset="0"/>
              </a:rPr>
              <a:t>（高校</a:t>
            </a:r>
            <a:r>
              <a:rPr lang="en-US" altLang="ja-JP" kern="0" dirty="0">
                <a:solidFill>
                  <a:srgbClr val="000000"/>
                </a:solidFill>
                <a:latin typeface="Arial" panose="020B0604020202020204" pitchFamily="34" charset="0"/>
                <a:cs typeface="Times New Roman" panose="02020603050405020304" pitchFamily="18" charset="0"/>
              </a:rPr>
              <a:t>4</a:t>
            </a:r>
            <a:r>
              <a:rPr lang="ja-JP" altLang="ja-JP" kern="0" dirty="0">
                <a:solidFill>
                  <a:srgbClr val="000000"/>
                </a:solidFill>
                <a:latin typeface="Arial" panose="020B0604020202020204" pitchFamily="34" charset="0"/>
                <a:cs typeface="Arial" panose="020B0604020202020204" pitchFamily="34" charset="0"/>
              </a:rPr>
              <a:t>年生。日本でいう高校</a:t>
            </a:r>
            <a:r>
              <a:rPr lang="en-US" altLang="ja-JP" kern="0" dirty="0">
                <a:solidFill>
                  <a:srgbClr val="000000"/>
                </a:solidFill>
                <a:latin typeface="Arial" panose="020B0604020202020204" pitchFamily="34" charset="0"/>
                <a:cs typeface="Times New Roman" panose="02020603050405020304" pitchFamily="18" charset="0"/>
              </a:rPr>
              <a:t>3</a:t>
            </a:r>
            <a:r>
              <a:rPr lang="ja-JP" altLang="ja-JP" kern="0" dirty="0">
                <a:solidFill>
                  <a:srgbClr val="000000"/>
                </a:solidFill>
                <a:latin typeface="Arial" panose="020B0604020202020204" pitchFamily="34" charset="0"/>
                <a:cs typeface="Arial" panose="020B0604020202020204" pitchFamily="34" charset="0"/>
              </a:rPr>
              <a:t>年生</a:t>
            </a:r>
            <a:r>
              <a:rPr lang="en-US" altLang="ja-JP" kern="0" dirty="0">
                <a:solidFill>
                  <a:srgbClr val="000000"/>
                </a:solidFill>
                <a:latin typeface="Arial" panose="020B0604020202020204" pitchFamily="34" charset="0"/>
                <a:cs typeface="Times New Roman" panose="02020603050405020304" pitchFamily="18" charset="0"/>
              </a:rPr>
              <a:t>)</a:t>
            </a:r>
            <a:endParaRPr lang="ja-JP" altLang="ja-JP" sz="1400"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5" name="正方形/長方形 4"/>
          <p:cNvSpPr/>
          <p:nvPr/>
        </p:nvSpPr>
        <p:spPr>
          <a:xfrm>
            <a:off x="3995936" y="1272728"/>
            <a:ext cx="5040560" cy="1200329"/>
          </a:xfrm>
          <a:prstGeom prst="rect">
            <a:avLst/>
          </a:prstGeom>
          <a:solidFill>
            <a:srgbClr val="92D050"/>
          </a:solidFill>
        </p:spPr>
        <p:txBody>
          <a:bodyPr wrap="square">
            <a:spAutoFit/>
          </a:bodyPr>
          <a:lstStyle/>
          <a:p>
            <a:r>
              <a:rPr lang="ja-JP" altLang="en-US" dirty="0"/>
              <a:t>学年割は、小学校は１年生から５年生（または６年生）まで、中学校は６年生から８年生 </a:t>
            </a:r>
            <a:r>
              <a:rPr lang="ja-JP" altLang="en-US" dirty="0" smtClean="0"/>
              <a:t>（または</a:t>
            </a:r>
            <a:r>
              <a:rPr lang="ja-JP" altLang="en-US" dirty="0"/>
              <a:t>７年生から８年生）まで。高等学校は９年生から</a:t>
            </a:r>
            <a:r>
              <a:rPr lang="en-US" altLang="ja-JP" dirty="0"/>
              <a:t>12</a:t>
            </a:r>
            <a:r>
              <a:rPr lang="ja-JP" altLang="en-US" dirty="0"/>
              <a:t>年生までとなる。</a:t>
            </a:r>
          </a:p>
        </p:txBody>
      </p:sp>
    </p:spTree>
    <p:extLst>
      <p:ext uri="{BB962C8B-B14F-4D97-AF65-F5344CB8AC3E}">
        <p14:creationId xmlns:p14="http://schemas.microsoft.com/office/powerpoint/2010/main" val="3654813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ja-JP" b="1" dirty="0"/>
              <a:t>コロンビア大学</a:t>
            </a:r>
            <a:endParaRPr kumimoji="1" lang="ja-JP" altLang="en-US" dirty="0"/>
          </a:p>
        </p:txBody>
      </p:sp>
      <p:sp>
        <p:nvSpPr>
          <p:cNvPr id="3" name="コンテンツ プレースホルダー 2"/>
          <p:cNvSpPr>
            <a:spLocks noGrp="1"/>
          </p:cNvSpPr>
          <p:nvPr>
            <p:ph idx="1"/>
          </p:nvPr>
        </p:nvSpPr>
        <p:spPr/>
        <p:txBody>
          <a:bodyPr>
            <a:normAutofit fontScale="77500" lnSpcReduction="20000"/>
          </a:bodyPr>
          <a:lstStyle/>
          <a:p>
            <a:r>
              <a:rPr lang="ja-JP" altLang="en-US" dirty="0"/>
              <a:t>コロンビア大学</a:t>
            </a:r>
            <a:r>
              <a:rPr lang="ja-JP" altLang="en-US" dirty="0" smtClean="0"/>
              <a:t>（</a:t>
            </a:r>
            <a:r>
              <a:rPr lang="en-US" altLang="ja-JP" dirty="0" smtClean="0"/>
              <a:t>Columbia </a:t>
            </a:r>
            <a:r>
              <a:rPr lang="en-US" altLang="ja-JP" dirty="0"/>
              <a:t>University</a:t>
            </a:r>
            <a:r>
              <a:rPr lang="ja-JP" altLang="en-US" dirty="0"/>
              <a:t>）は、米国ニューヨーク州ニューヨーク市マンハッタン区に本部を置く、アイビー・リーグに属する私立大学。正式名称は、</a:t>
            </a:r>
            <a:r>
              <a:rPr lang="en-US" altLang="ja-JP" dirty="0"/>
              <a:t>Columbia University in the City of New York</a:t>
            </a:r>
            <a:r>
              <a:rPr lang="ja-JP" altLang="en-US" dirty="0" err="1"/>
              <a:t>。</a:t>
            </a:r>
            <a:r>
              <a:rPr lang="ja-JP" altLang="en-US" dirty="0"/>
              <a:t>イギリス植民地時代（</a:t>
            </a:r>
            <a:r>
              <a:rPr lang="en-US" altLang="ja-JP" dirty="0"/>
              <a:t>1754</a:t>
            </a:r>
            <a:r>
              <a:rPr lang="ja-JP" altLang="en-US" dirty="0"/>
              <a:t>年）に英国国王ジョージ</a:t>
            </a:r>
            <a:r>
              <a:rPr lang="en-US" altLang="ja-JP" dirty="0"/>
              <a:t>2</a:t>
            </a:r>
            <a:r>
              <a:rPr lang="ja-JP" altLang="en-US" dirty="0"/>
              <a:t>世の勅許によりキングスカレッジとして創立され、全米で</a:t>
            </a:r>
            <a:r>
              <a:rPr lang="en-US" altLang="ja-JP" dirty="0"/>
              <a:t>5</a:t>
            </a:r>
            <a:r>
              <a:rPr lang="ja-JP" altLang="en-US" dirty="0"/>
              <a:t>番目に古い。</a:t>
            </a:r>
          </a:p>
          <a:p>
            <a:endParaRPr lang="ja-JP" altLang="en-US" dirty="0"/>
          </a:p>
          <a:p>
            <a:r>
              <a:rPr lang="ja-JP" altLang="en-US" dirty="0"/>
              <a:t>世界屈指の名門大学としてノーベル賞受賞者を</a:t>
            </a:r>
            <a:r>
              <a:rPr lang="en-US" altLang="ja-JP" dirty="0"/>
              <a:t>101</a:t>
            </a:r>
            <a:r>
              <a:rPr lang="ja-JP" altLang="en-US" dirty="0"/>
              <a:t>名輩出するなど全世界から多くの優秀な研究者、留学生が集まっている。卒業生はあらゆる分野の第一線で活躍しており、これまで</a:t>
            </a:r>
            <a:r>
              <a:rPr lang="en-US" altLang="ja-JP" dirty="0"/>
              <a:t>34</a:t>
            </a:r>
            <a:r>
              <a:rPr lang="ja-JP" altLang="en-US" dirty="0"/>
              <a:t>名の各国の大統領・首相や</a:t>
            </a:r>
            <a:r>
              <a:rPr lang="en-US" altLang="ja-JP" dirty="0"/>
              <a:t>28</a:t>
            </a:r>
            <a:r>
              <a:rPr lang="ja-JP" altLang="en-US" dirty="0"/>
              <a:t>名のアカデミー賞受賞者等を輩出している。最近の著名な卒業生は米第</a:t>
            </a:r>
            <a:r>
              <a:rPr lang="en-US" altLang="ja-JP" dirty="0"/>
              <a:t>44</a:t>
            </a:r>
            <a:r>
              <a:rPr lang="ja-JP" altLang="en-US" dirty="0"/>
              <a:t>代大統領バラク・オバマ。</a:t>
            </a:r>
          </a:p>
          <a:p>
            <a:endParaRPr kumimoji="1" lang="ja-JP" altLang="en-US" dirty="0"/>
          </a:p>
        </p:txBody>
      </p:sp>
    </p:spTree>
    <p:extLst>
      <p:ext uri="{BB962C8B-B14F-4D97-AF65-F5344CB8AC3E}">
        <p14:creationId xmlns:p14="http://schemas.microsoft.com/office/powerpoint/2010/main" val="268315211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lang="ja-JP" altLang="en-US" sz="3200" dirty="0"/>
              <a:t>コロンビア</a:t>
            </a:r>
            <a:r>
              <a:rPr lang="ja-JP" altLang="en-US" sz="3200" dirty="0" smtClean="0"/>
              <a:t>大学の教育</a:t>
            </a:r>
            <a:endParaRPr kumimoji="1" lang="ja-JP" altLang="en-US" sz="3200" dirty="0"/>
          </a:p>
        </p:txBody>
      </p:sp>
      <p:sp>
        <p:nvSpPr>
          <p:cNvPr id="3" name="コンテンツ プレースホルダー 2"/>
          <p:cNvSpPr>
            <a:spLocks noGrp="1"/>
          </p:cNvSpPr>
          <p:nvPr>
            <p:ph idx="1"/>
          </p:nvPr>
        </p:nvSpPr>
        <p:spPr>
          <a:xfrm>
            <a:off x="354360" y="1196752"/>
            <a:ext cx="8435280" cy="5400600"/>
          </a:xfrm>
        </p:spPr>
        <p:txBody>
          <a:bodyPr>
            <a:normAutofit fontScale="70000" lnSpcReduction="20000"/>
          </a:bodyPr>
          <a:lstStyle/>
          <a:p>
            <a:r>
              <a:rPr lang="ja-JP" altLang="en-US" dirty="0" smtClean="0"/>
              <a:t>学部</a:t>
            </a:r>
            <a:r>
              <a:rPr lang="ja-JP" altLang="en-US" dirty="0"/>
              <a:t>レベルの</a:t>
            </a:r>
            <a:r>
              <a:rPr lang="en-US" altLang="ja-JP" dirty="0"/>
              <a:t>3</a:t>
            </a:r>
            <a:r>
              <a:rPr lang="ja-JP" altLang="en-US" dirty="0" err="1"/>
              <a:t>つの</a:t>
            </a:r>
            <a:r>
              <a:rPr lang="ja-JP" altLang="en-US" dirty="0"/>
              <a:t>カレッジと大学院レベルの</a:t>
            </a:r>
            <a:r>
              <a:rPr lang="en-US" altLang="ja-JP" dirty="0"/>
              <a:t>13</a:t>
            </a:r>
            <a:r>
              <a:rPr lang="ja-JP" altLang="en-US" dirty="0"/>
              <a:t>のスクールから構成されている。最も歴史の古い</a:t>
            </a:r>
            <a:r>
              <a:rPr lang="en-US" altLang="ja-JP" dirty="0"/>
              <a:t>Columbia College</a:t>
            </a:r>
            <a:r>
              <a:rPr lang="ja-JP" altLang="en-US" dirty="0"/>
              <a:t>は、創立以来</a:t>
            </a:r>
            <a:r>
              <a:rPr lang="en-US" altLang="ja-JP" dirty="0"/>
              <a:t>229</a:t>
            </a:r>
            <a:r>
              <a:rPr lang="ja-JP" altLang="en-US" dirty="0"/>
              <a:t>年間、男子校であったが、</a:t>
            </a:r>
            <a:r>
              <a:rPr lang="en-US" altLang="ja-JP" dirty="0"/>
              <a:t>1983</a:t>
            </a:r>
            <a:r>
              <a:rPr lang="ja-JP" altLang="en-US" dirty="0"/>
              <a:t>年から男女共学制に移行した。学部レベルの工学系は、</a:t>
            </a:r>
            <a:r>
              <a:rPr lang="en-US" altLang="ja-JP" dirty="0"/>
              <a:t>School of Engineering and Applied Sciences</a:t>
            </a:r>
            <a:r>
              <a:rPr lang="ja-JP" altLang="en-US" dirty="0"/>
              <a:t>に属し、</a:t>
            </a:r>
            <a:r>
              <a:rPr lang="en-US" altLang="ja-JP" dirty="0"/>
              <a:t>Columbia College</a:t>
            </a:r>
            <a:r>
              <a:rPr lang="ja-JP" altLang="en-US" dirty="0"/>
              <a:t>とは別の組織となっている。人文科学、社会科学、理学系は</a:t>
            </a:r>
            <a:r>
              <a:rPr lang="en-US" altLang="ja-JP" dirty="0"/>
              <a:t>Columbia College</a:t>
            </a:r>
            <a:r>
              <a:rPr lang="ja-JP" altLang="en-US" dirty="0"/>
              <a:t>に属する。</a:t>
            </a:r>
            <a:r>
              <a:rPr lang="en-US" altLang="ja-JP" dirty="0"/>
              <a:t>Teachers College</a:t>
            </a:r>
            <a:r>
              <a:rPr lang="ja-JP" altLang="en-US" dirty="0"/>
              <a:t>は、</a:t>
            </a:r>
            <a:r>
              <a:rPr lang="en-US" altLang="ja-JP" dirty="0"/>
              <a:t>2011</a:t>
            </a:r>
            <a:r>
              <a:rPr lang="ja-JP" altLang="en-US" dirty="0"/>
              <a:t>年</a:t>
            </a:r>
            <a:r>
              <a:rPr lang="en-US" altLang="ja-JP" dirty="0"/>
              <a:t>US </a:t>
            </a:r>
            <a:r>
              <a:rPr lang="en-US" altLang="ja-JP" dirty="0" smtClean="0"/>
              <a:t>News &amp; World Report, America's </a:t>
            </a:r>
            <a:r>
              <a:rPr lang="en-US" altLang="ja-JP" dirty="0"/>
              <a:t>Best Graduate </a:t>
            </a:r>
            <a:r>
              <a:rPr lang="en-US" altLang="ja-JP" dirty="0" smtClean="0"/>
              <a:t>Schools </a:t>
            </a:r>
            <a:r>
              <a:rPr lang="ja-JP" altLang="en-US" dirty="0" smtClean="0"/>
              <a:t>ランキング</a:t>
            </a:r>
            <a:r>
              <a:rPr lang="ja-JP" altLang="en-US" dirty="0"/>
              <a:t>で全米</a:t>
            </a:r>
            <a:r>
              <a:rPr lang="en-US" altLang="ja-JP" dirty="0"/>
              <a:t>2</a:t>
            </a:r>
            <a:r>
              <a:rPr lang="ja-JP" altLang="en-US" dirty="0"/>
              <a:t>位にランクされている。</a:t>
            </a:r>
          </a:p>
          <a:p>
            <a:endParaRPr lang="ja-JP" altLang="en-US" dirty="0"/>
          </a:p>
          <a:p>
            <a:r>
              <a:rPr lang="ja-JP" altLang="en-US" dirty="0"/>
              <a:t>学部と大学院（設立年代順</a:t>
            </a:r>
            <a:r>
              <a:rPr lang="ja-JP" altLang="en-US" dirty="0" smtClean="0"/>
              <a:t>）</a:t>
            </a:r>
            <a:endParaRPr lang="en-US" altLang="ja-JP" dirty="0"/>
          </a:p>
          <a:p>
            <a:r>
              <a:rPr lang="ja-JP" altLang="en-US" dirty="0"/>
              <a:t>学部：</a:t>
            </a:r>
            <a:r>
              <a:rPr lang="en-US" altLang="ja-JP" dirty="0"/>
              <a:t>Columbia College(</a:t>
            </a:r>
            <a:r>
              <a:rPr lang="ja-JP" altLang="en-US" dirty="0"/>
              <a:t>教養学部</a:t>
            </a:r>
            <a:r>
              <a:rPr lang="en-US" altLang="ja-JP" dirty="0"/>
              <a:t>), The </a:t>
            </a:r>
            <a:r>
              <a:rPr lang="en-US" altLang="ja-JP" dirty="0" smtClean="0"/>
              <a:t>Foundation </a:t>
            </a:r>
            <a:r>
              <a:rPr lang="en-US" altLang="ja-JP" dirty="0"/>
              <a:t>School of Engineering and Applied Science(</a:t>
            </a:r>
            <a:r>
              <a:rPr lang="ja-JP" altLang="en-US" dirty="0"/>
              <a:t>工学部</a:t>
            </a:r>
            <a:r>
              <a:rPr lang="en-US" altLang="ja-JP" dirty="0"/>
              <a:t>), School of General Studies(</a:t>
            </a:r>
            <a:r>
              <a:rPr lang="ja-JP" altLang="en-US" dirty="0"/>
              <a:t>教養学部</a:t>
            </a:r>
            <a:r>
              <a:rPr lang="en-US" altLang="ja-JP" dirty="0"/>
              <a:t>)</a:t>
            </a:r>
          </a:p>
          <a:p>
            <a:r>
              <a:rPr lang="ja-JP" altLang="en-US" dirty="0"/>
              <a:t>大学院：芸術大学院</a:t>
            </a:r>
            <a:r>
              <a:rPr lang="en-US" altLang="ja-JP" dirty="0"/>
              <a:t>, </a:t>
            </a:r>
            <a:r>
              <a:rPr lang="ja-JP" altLang="en-US" dirty="0"/>
              <a:t>医学大学院</a:t>
            </a:r>
            <a:r>
              <a:rPr lang="en-US" altLang="ja-JP" dirty="0"/>
              <a:t>, </a:t>
            </a:r>
            <a:r>
              <a:rPr lang="ja-JP" altLang="en-US" dirty="0"/>
              <a:t>経営大学院</a:t>
            </a:r>
            <a:r>
              <a:rPr lang="en-US" altLang="ja-JP" dirty="0"/>
              <a:t>, </a:t>
            </a:r>
            <a:r>
              <a:rPr lang="ja-JP" altLang="en-US" dirty="0"/>
              <a:t>法科大学院</a:t>
            </a:r>
            <a:r>
              <a:rPr lang="en-US" altLang="ja-JP" dirty="0"/>
              <a:t>, </a:t>
            </a:r>
            <a:r>
              <a:rPr lang="ja-JP" altLang="en-US" dirty="0"/>
              <a:t>建築大学院</a:t>
            </a:r>
            <a:r>
              <a:rPr lang="en-US" altLang="ja-JP" dirty="0"/>
              <a:t>, </a:t>
            </a:r>
            <a:r>
              <a:rPr lang="ja-JP" altLang="en-US" dirty="0"/>
              <a:t>ジャーナリズム大学院</a:t>
            </a:r>
            <a:r>
              <a:rPr lang="en-US" altLang="ja-JP" dirty="0"/>
              <a:t>, </a:t>
            </a:r>
            <a:r>
              <a:rPr lang="ja-JP" altLang="en-US" dirty="0"/>
              <a:t>国際公共政策大学院</a:t>
            </a:r>
            <a:r>
              <a:rPr lang="en-US" altLang="ja-JP" dirty="0"/>
              <a:t>, </a:t>
            </a:r>
            <a:r>
              <a:rPr lang="ja-JP" altLang="en-US" dirty="0"/>
              <a:t>人文科学・社会科学・自然科学大学院</a:t>
            </a:r>
            <a:r>
              <a:rPr lang="en-US" altLang="ja-JP" dirty="0"/>
              <a:t>, </a:t>
            </a:r>
            <a:r>
              <a:rPr lang="ja-JP" altLang="en-US" dirty="0"/>
              <a:t>工科大学院</a:t>
            </a:r>
            <a:r>
              <a:rPr lang="en-US" altLang="ja-JP" dirty="0"/>
              <a:t>, </a:t>
            </a:r>
            <a:r>
              <a:rPr lang="ja-JP" altLang="en-US" dirty="0"/>
              <a:t>公衆衛生大学院</a:t>
            </a:r>
            <a:r>
              <a:rPr lang="en-US" altLang="ja-JP" dirty="0"/>
              <a:t>, </a:t>
            </a:r>
            <a:r>
              <a:rPr lang="ja-JP" altLang="en-US" dirty="0"/>
              <a:t>歯科大学院</a:t>
            </a:r>
            <a:r>
              <a:rPr lang="en-US" altLang="ja-JP" dirty="0"/>
              <a:t>, </a:t>
            </a:r>
            <a:r>
              <a:rPr lang="ja-JP" altLang="en-US" dirty="0"/>
              <a:t>看護大学院</a:t>
            </a:r>
            <a:r>
              <a:rPr lang="en-US" altLang="ja-JP" dirty="0"/>
              <a:t>, </a:t>
            </a:r>
            <a:r>
              <a:rPr lang="ja-JP" altLang="en-US" dirty="0"/>
              <a:t>社会福祉大学院</a:t>
            </a:r>
            <a:r>
              <a:rPr lang="en-US" altLang="ja-JP" dirty="0"/>
              <a:t>, </a:t>
            </a:r>
            <a:r>
              <a:rPr lang="ja-JP" altLang="en-US" dirty="0"/>
              <a:t>教育学大学院</a:t>
            </a:r>
          </a:p>
          <a:p>
            <a:endParaRPr kumimoji="1" lang="ja-JP" altLang="en-US" dirty="0"/>
          </a:p>
        </p:txBody>
      </p:sp>
    </p:spTree>
    <p:extLst>
      <p:ext uri="{BB962C8B-B14F-4D97-AF65-F5344CB8AC3E}">
        <p14:creationId xmlns:p14="http://schemas.microsoft.com/office/powerpoint/2010/main" val="308169993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sz="3200" dirty="0" err="1"/>
              <a:t>Weatherhead</a:t>
            </a:r>
            <a:r>
              <a:rPr lang="en-US" altLang="ja-JP" sz="3200" dirty="0"/>
              <a:t> East Asian </a:t>
            </a:r>
            <a:r>
              <a:rPr lang="en-US" altLang="ja-JP" sz="3200" dirty="0" smtClean="0"/>
              <a:t>Institute</a:t>
            </a:r>
            <a:br>
              <a:rPr lang="en-US" altLang="ja-JP" sz="3200" dirty="0" smtClean="0"/>
            </a:br>
            <a:r>
              <a:rPr lang="en-US" altLang="ja-JP" sz="3200" dirty="0" smtClean="0"/>
              <a:t>Columbia University</a:t>
            </a:r>
            <a:endParaRPr kumimoji="1" lang="ja-JP" altLang="en-US" sz="3200" dirty="0"/>
          </a:p>
        </p:txBody>
      </p:sp>
      <p:pic>
        <p:nvPicPr>
          <p:cNvPr id="13314" name="Picture 2" descr="F:\PHOTOfunSTUDIO\20110528\P1000764.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20" y="1268760"/>
            <a:ext cx="8640960" cy="54452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71706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lang="fr-FR" altLang="ja-JP" b="1" dirty="0"/>
              <a:t>Le </a:t>
            </a:r>
            <a:r>
              <a:rPr lang="fr-FR" altLang="ja-JP" b="1" dirty="0" smtClean="0"/>
              <a:t>Penseur in Columbia Univeristy</a:t>
            </a:r>
            <a:endParaRPr kumimoji="1" lang="ja-JP" altLang="en-US" dirty="0"/>
          </a:p>
        </p:txBody>
      </p:sp>
      <p:pic>
        <p:nvPicPr>
          <p:cNvPr id="11266" name="Picture 2" descr="F:\PHOTOfunSTUDIO\20110528\P100076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052736"/>
            <a:ext cx="9144000" cy="580526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457726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0"/>
            <a:ext cx="8507288" cy="908720"/>
          </a:xfrm>
        </p:spPr>
        <p:txBody>
          <a:bodyPr>
            <a:normAutofit fontScale="90000"/>
          </a:bodyPr>
          <a:lstStyle/>
          <a:p>
            <a:r>
              <a:rPr kumimoji="1" lang="ja-JP" altLang="en-US" dirty="0" smtClean="0"/>
              <a:t>コロンビア大学医学部大学院の卒業式</a:t>
            </a:r>
            <a:endParaRPr kumimoji="1" lang="ja-JP" altLang="en-US" dirty="0"/>
          </a:p>
        </p:txBody>
      </p:sp>
      <p:pic>
        <p:nvPicPr>
          <p:cNvPr id="9218" name="Picture 2" descr="F:\PHOTOfunSTUDIO\20110528\P10007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3717846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565212" y="188640"/>
            <a:ext cx="8229600" cy="490066"/>
          </a:xfrm>
        </p:spPr>
        <p:txBody>
          <a:bodyPr>
            <a:noAutofit/>
          </a:bodyPr>
          <a:lstStyle/>
          <a:p>
            <a:r>
              <a:rPr lang="ja-JP" altLang="en-US" sz="3200" b="1" dirty="0" smtClean="0"/>
              <a:t>アメリカの東海岸</a:t>
            </a:r>
            <a:r>
              <a:rPr lang="en-US" altLang="ja-JP" sz="3200" b="1" dirty="0" smtClean="0"/>
              <a:t>-</a:t>
            </a:r>
            <a:r>
              <a:rPr lang="ja-JP" altLang="ja-JP" sz="3200" b="1" dirty="0" smtClean="0"/>
              <a:t>ニューヨーク市</a:t>
            </a:r>
            <a:r>
              <a:rPr lang="ja-JP" altLang="en-US" sz="3200" b="1" dirty="0" smtClean="0"/>
              <a:t>の由来</a:t>
            </a:r>
            <a:endParaRPr kumimoji="1" lang="ja-JP" altLang="en-US" sz="3200" dirty="0"/>
          </a:p>
        </p:txBody>
      </p:sp>
      <p:sp>
        <p:nvSpPr>
          <p:cNvPr id="3" name="コンテンツ プレースホルダー 2"/>
          <p:cNvSpPr>
            <a:spLocks noGrp="1"/>
          </p:cNvSpPr>
          <p:nvPr>
            <p:ph idx="1"/>
          </p:nvPr>
        </p:nvSpPr>
        <p:spPr>
          <a:xfrm>
            <a:off x="179512" y="1052736"/>
            <a:ext cx="8712968" cy="5688632"/>
          </a:xfrm>
        </p:spPr>
        <p:txBody>
          <a:bodyPr>
            <a:normAutofit fontScale="25000" lnSpcReduction="20000"/>
          </a:bodyPr>
          <a:lstStyle/>
          <a:p>
            <a:r>
              <a:rPr lang="en-US" altLang="ja-JP" sz="7200" dirty="0" smtClean="0"/>
              <a:t>1524</a:t>
            </a:r>
            <a:r>
              <a:rPr lang="ja-JP" altLang="en-US" sz="7200" dirty="0"/>
              <a:t>年、フランス国王の命を受けたイタリアの探検家ジョバンニ・ダ・ヴェラッツァーノが、この地域に到達し</a:t>
            </a:r>
            <a:r>
              <a:rPr lang="ja-JP" altLang="en-US" sz="7200" dirty="0" smtClean="0"/>
              <a:t>、その</a:t>
            </a:r>
            <a:r>
              <a:rPr lang="ja-JP" altLang="en-US" sz="7200" dirty="0"/>
              <a:t>当時、ここには、約</a:t>
            </a:r>
            <a:r>
              <a:rPr lang="en-US" altLang="ja-JP" sz="7200" dirty="0"/>
              <a:t>5000</a:t>
            </a:r>
            <a:r>
              <a:rPr lang="ja-JP" altLang="en-US" sz="7200" dirty="0"/>
              <a:t>人のレナペ族インディアンが住んで</a:t>
            </a:r>
            <a:r>
              <a:rPr lang="ja-JP" altLang="en-US" sz="7200" dirty="0" smtClean="0"/>
              <a:t>いた。</a:t>
            </a:r>
            <a:endParaRPr lang="ja-JP" altLang="en-US" sz="7200" dirty="0"/>
          </a:p>
          <a:p>
            <a:endParaRPr lang="ja-JP" altLang="en-US" sz="7200" dirty="0"/>
          </a:p>
          <a:p>
            <a:r>
              <a:rPr lang="ja-JP" altLang="en-US" sz="7200" dirty="0"/>
              <a:t>ヨーロッパ人の入植は、オランダ人が</a:t>
            </a:r>
            <a:r>
              <a:rPr lang="en-US" altLang="ja-JP" sz="7200" dirty="0"/>
              <a:t>1614</a:t>
            </a:r>
            <a:r>
              <a:rPr lang="ja-JP" altLang="en-US" sz="7200" dirty="0"/>
              <a:t>年にマンハッタンの南端に毛皮貿易のために建てた植民地が始まりであり、これが後に「ニューアムステルダム」と呼ばれるようになった</a:t>
            </a:r>
            <a:r>
              <a:rPr lang="ja-JP" altLang="en-US" sz="7200" dirty="0" smtClean="0"/>
              <a:t>。</a:t>
            </a:r>
            <a:endParaRPr lang="en-US" altLang="ja-JP" sz="7200" dirty="0" smtClean="0"/>
          </a:p>
          <a:p>
            <a:endParaRPr lang="en-US" altLang="ja-JP" sz="7200" dirty="0"/>
          </a:p>
          <a:p>
            <a:r>
              <a:rPr lang="ja-JP" altLang="en-US" sz="7200" dirty="0"/>
              <a:t>オランダ植民地の総裁ピーター・ミヌイットが、</a:t>
            </a:r>
            <a:r>
              <a:rPr lang="en-US" altLang="ja-JP" sz="7200" dirty="0"/>
              <a:t>1626</a:t>
            </a:r>
            <a:r>
              <a:rPr lang="ja-JP" altLang="en-US" sz="7200" dirty="0"/>
              <a:t>年、レナペ族（デラウェア族）からマンハッタン島を</a:t>
            </a:r>
            <a:r>
              <a:rPr lang="en-US" altLang="ja-JP" sz="7200" dirty="0"/>
              <a:t>60</a:t>
            </a:r>
            <a:r>
              <a:rPr lang="ja-JP" altLang="en-US" sz="7200" dirty="0"/>
              <a:t>ギルダー</a:t>
            </a:r>
            <a:r>
              <a:rPr lang="ja-JP" altLang="en-US" sz="7200" dirty="0" smtClean="0"/>
              <a:t>（現在</a:t>
            </a:r>
            <a:r>
              <a:rPr lang="ja-JP" altLang="en-US" sz="7200" dirty="0"/>
              <a:t>の換算で</a:t>
            </a:r>
            <a:r>
              <a:rPr lang="en-US" altLang="ja-JP" sz="7200" dirty="0"/>
              <a:t>1000</a:t>
            </a:r>
            <a:r>
              <a:rPr lang="ja-JP" altLang="en-US" sz="7200" dirty="0"/>
              <a:t>ドル程度）分の</a:t>
            </a:r>
            <a:r>
              <a:rPr lang="ja-JP" altLang="en-US" sz="7200" dirty="0">
                <a:hlinkClick r:id="rId2" action="ppaction://hlinkpres?slideindex=1&amp;slidetitle="/>
              </a:rPr>
              <a:t>物品と交換</a:t>
            </a:r>
            <a:r>
              <a:rPr lang="ja-JP" altLang="en-US" sz="7200" dirty="0" smtClean="0"/>
              <a:t>した。</a:t>
            </a:r>
            <a:endParaRPr lang="en-US" altLang="ja-JP" sz="7200" dirty="0" smtClean="0"/>
          </a:p>
          <a:p>
            <a:endParaRPr lang="en-US" altLang="ja-JP" sz="7200" dirty="0" smtClean="0"/>
          </a:p>
          <a:p>
            <a:r>
              <a:rPr lang="en-US" altLang="ja-JP" sz="7200" dirty="0"/>
              <a:t>1664</a:t>
            </a:r>
            <a:r>
              <a:rPr lang="ja-JP" altLang="en-US" sz="7200" dirty="0"/>
              <a:t>年、イギリス人が町を征服し、イングランド王ジェームズ</a:t>
            </a:r>
            <a:r>
              <a:rPr lang="en-US" altLang="ja-JP" sz="7200" dirty="0"/>
              <a:t>2</a:t>
            </a:r>
            <a:r>
              <a:rPr lang="ja-JP" altLang="en-US" sz="7200" dirty="0"/>
              <a:t>世（ヨーク・アルバニー公）の名を取って「ニューヨーク」と</a:t>
            </a:r>
            <a:r>
              <a:rPr lang="ja-JP" altLang="en-US" sz="7200" dirty="0" smtClean="0"/>
              <a:t>名付けた。</a:t>
            </a:r>
            <a:r>
              <a:rPr lang="ja-JP" altLang="en-US" sz="7200" dirty="0"/>
              <a:t>第二次英蘭戦争の末、オランダは、北アメリカでイギリスによるニューアムステルダム（ニューヨーク）の支配を認める代わりに、南米のスリナムとインドネシア・バンダ諸島のラン</a:t>
            </a:r>
            <a:r>
              <a:rPr lang="ja-JP" altLang="en-US" sz="7200" dirty="0" smtClean="0"/>
              <a:t>島の</a:t>
            </a:r>
            <a:r>
              <a:rPr lang="ja-JP" altLang="en-US" sz="7200" dirty="0"/>
              <a:t>支配を得た。</a:t>
            </a:r>
            <a:r>
              <a:rPr lang="en-US" altLang="ja-JP" sz="7200" dirty="0"/>
              <a:t>1700</a:t>
            </a:r>
            <a:r>
              <a:rPr lang="ja-JP" altLang="en-US" sz="7200" dirty="0"/>
              <a:t>年までに、レナペ族の人口は</a:t>
            </a:r>
            <a:r>
              <a:rPr lang="en-US" altLang="ja-JP" sz="7200" dirty="0"/>
              <a:t>200</a:t>
            </a:r>
            <a:r>
              <a:rPr lang="ja-JP" altLang="en-US" sz="7200" dirty="0"/>
              <a:t>人まで減少して</a:t>
            </a:r>
            <a:r>
              <a:rPr lang="ja-JP" altLang="en-US" sz="7200" dirty="0" smtClean="0"/>
              <a:t>いた。</a:t>
            </a:r>
            <a:endParaRPr lang="ja-JP" altLang="en-US" sz="7200" dirty="0"/>
          </a:p>
          <a:p>
            <a:endParaRPr lang="ja-JP" altLang="en-US" sz="7200" dirty="0"/>
          </a:p>
          <a:p>
            <a:r>
              <a:rPr lang="ja-JP" altLang="en-US" sz="7200" dirty="0"/>
              <a:t>ニューヨークは、イギリス帝国の支配の下、貿易港としての重要性を増していった。</a:t>
            </a:r>
            <a:r>
              <a:rPr lang="en-US" altLang="ja-JP" sz="7200" dirty="0"/>
              <a:t>1735</a:t>
            </a:r>
            <a:r>
              <a:rPr lang="ja-JP" altLang="en-US" sz="7200" dirty="0"/>
              <a:t>年にはジョン・ピーター・ゼンガー事件の裁判が行われ、北アメリカにおける報道の自由の確立へとつながっていった。</a:t>
            </a:r>
            <a:r>
              <a:rPr lang="en-US" altLang="ja-JP" sz="7200" dirty="0"/>
              <a:t>1754</a:t>
            </a:r>
            <a:r>
              <a:rPr lang="ja-JP" altLang="en-US" sz="7200" dirty="0"/>
              <a:t>年、国王ジョージ</a:t>
            </a:r>
            <a:r>
              <a:rPr lang="en-US" altLang="ja-JP" sz="7200" dirty="0"/>
              <a:t>2</a:t>
            </a:r>
            <a:r>
              <a:rPr lang="ja-JP" altLang="en-US" sz="7200" dirty="0"/>
              <a:t>世の勅許によって、ロウアー・マンハッタンに王立大学として</a:t>
            </a:r>
            <a:r>
              <a:rPr lang="ja-JP" altLang="en-US" sz="7200" b="1" dirty="0"/>
              <a:t>コロンビア大学</a:t>
            </a:r>
            <a:r>
              <a:rPr lang="ja-JP" altLang="en-US" sz="7200" dirty="0"/>
              <a:t>が設立</a:t>
            </a:r>
            <a:r>
              <a:rPr lang="ja-JP" altLang="en-US" sz="7200" dirty="0" smtClean="0"/>
              <a:t>された。</a:t>
            </a:r>
            <a:endParaRPr lang="ja-JP" altLang="en-US" sz="7200" dirty="0"/>
          </a:p>
          <a:p>
            <a:endParaRPr lang="en-US" altLang="ja-JP" dirty="0" smtClean="0"/>
          </a:p>
        </p:txBody>
      </p:sp>
    </p:spTree>
    <p:extLst>
      <p:ext uri="{BB962C8B-B14F-4D97-AF65-F5344CB8AC3E}">
        <p14:creationId xmlns:p14="http://schemas.microsoft.com/office/powerpoint/2010/main" val="2221656007"/>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755576" y="3573016"/>
            <a:ext cx="8208912" cy="1362075"/>
          </a:xfrm>
        </p:spPr>
        <p:txBody>
          <a:bodyPr>
            <a:normAutofit fontScale="90000"/>
          </a:bodyPr>
          <a:lstStyle/>
          <a:p>
            <a:r>
              <a:rPr lang="ja-JP" altLang="en-US" dirty="0"/>
              <a:t>・シリコンバレー </a:t>
            </a:r>
            <a:r>
              <a:rPr lang="en-US" altLang="ja-JP" dirty="0"/>
              <a:t>(Silicon Valley) </a:t>
            </a:r>
            <a:br>
              <a:rPr lang="en-US" altLang="ja-JP" dirty="0"/>
            </a:br>
            <a:r>
              <a:rPr lang="ja-JP" altLang="en-US" dirty="0" smtClean="0"/>
              <a:t>・</a:t>
            </a:r>
            <a:r>
              <a:rPr lang="ja-JP" altLang="ja-JP" sz="3600" dirty="0" smtClean="0"/>
              <a:t>スタンフォード大学</a:t>
            </a:r>
            <a:r>
              <a:rPr lang="ja-JP" altLang="en-US" sz="3600" dirty="0" smtClean="0"/>
              <a:t>（</a:t>
            </a:r>
            <a:r>
              <a:rPr lang="en-US" altLang="ja-JP" sz="3600" dirty="0" smtClean="0"/>
              <a:t>Stanford University</a:t>
            </a:r>
            <a:r>
              <a:rPr lang="ja-JP" altLang="en-US" sz="3600" dirty="0" smtClean="0"/>
              <a:t>）</a:t>
            </a:r>
            <a:r>
              <a:rPr lang="en-US" altLang="ja-JP" sz="3600" dirty="0" smtClean="0"/>
              <a:t/>
            </a:r>
            <a:br>
              <a:rPr lang="en-US" altLang="ja-JP" sz="3600" dirty="0" smtClean="0"/>
            </a:br>
            <a:r>
              <a:rPr lang="ja-JP" altLang="en-US" sz="3600" dirty="0" smtClean="0"/>
              <a:t>・住んだところ：</a:t>
            </a:r>
            <a:r>
              <a:rPr lang="en-US" altLang="ja-JP" sz="3600" dirty="0" smtClean="0"/>
              <a:t>Mountain View</a:t>
            </a:r>
            <a:r>
              <a:rPr lang="ja-JP" altLang="en-US" sz="3600" dirty="0"/>
              <a:t> </a:t>
            </a:r>
            <a:r>
              <a:rPr lang="en-US" altLang="ja-JP" sz="3600" dirty="0" smtClean="0"/>
              <a:t>City  </a:t>
            </a:r>
            <a:endParaRPr kumimoji="1" lang="ja-JP" altLang="en-US" sz="3600" dirty="0"/>
          </a:p>
        </p:txBody>
      </p:sp>
      <p:sp>
        <p:nvSpPr>
          <p:cNvPr id="3" name="テキスト プレースホルダー 2"/>
          <p:cNvSpPr>
            <a:spLocks noGrp="1"/>
          </p:cNvSpPr>
          <p:nvPr>
            <p:ph type="body" idx="1"/>
          </p:nvPr>
        </p:nvSpPr>
        <p:spPr>
          <a:xfrm>
            <a:off x="899592" y="1052736"/>
            <a:ext cx="7772400" cy="1500187"/>
          </a:xfrm>
        </p:spPr>
        <p:txBody>
          <a:bodyPr>
            <a:normAutofit/>
          </a:bodyPr>
          <a:lstStyle/>
          <a:p>
            <a:r>
              <a:rPr lang="ja-JP" altLang="en-US" sz="4000" b="1" dirty="0">
                <a:solidFill>
                  <a:schemeClr val="tx1"/>
                </a:solidFill>
              </a:rPr>
              <a:t>アメリカの西海岸</a:t>
            </a:r>
            <a:r>
              <a:rPr lang="en-US" altLang="ja-JP" sz="4000" b="1" dirty="0">
                <a:solidFill>
                  <a:schemeClr val="tx1"/>
                </a:solidFill>
              </a:rPr>
              <a:t>-</a:t>
            </a:r>
            <a:r>
              <a:rPr lang="ja-JP" altLang="en-US" sz="4000" b="1" dirty="0">
                <a:solidFill>
                  <a:schemeClr val="tx1"/>
                </a:solidFill>
              </a:rPr>
              <a:t>カリフォルニア（</a:t>
            </a:r>
            <a:r>
              <a:rPr lang="en-US" altLang="ja-JP" sz="4000" b="1" dirty="0">
                <a:solidFill>
                  <a:schemeClr val="tx1"/>
                </a:solidFill>
              </a:rPr>
              <a:t>State of California)</a:t>
            </a:r>
            <a:endParaRPr kumimoji="1" lang="ja-JP" altLang="en-US" sz="4000" dirty="0">
              <a:solidFill>
                <a:schemeClr val="tx1"/>
              </a:solidFill>
            </a:endParaRPr>
          </a:p>
        </p:txBody>
      </p:sp>
    </p:spTree>
    <p:extLst>
      <p:ext uri="{BB962C8B-B14F-4D97-AF65-F5344CB8AC3E}">
        <p14:creationId xmlns:p14="http://schemas.microsoft.com/office/powerpoint/2010/main" val="1285071285"/>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Autofit/>
          </a:bodyPr>
          <a:lstStyle/>
          <a:p>
            <a:r>
              <a:rPr lang="ja-JP" altLang="en-US" sz="4000" b="1" dirty="0" smtClean="0"/>
              <a:t>カリフォルニアの概況</a:t>
            </a:r>
            <a:endParaRPr kumimoji="1" lang="ja-JP" altLang="en-US" sz="4000" b="1" dirty="0"/>
          </a:p>
        </p:txBody>
      </p:sp>
      <p:sp>
        <p:nvSpPr>
          <p:cNvPr id="3" name="コンテンツ プレースホルダー 2"/>
          <p:cNvSpPr>
            <a:spLocks noGrp="1"/>
          </p:cNvSpPr>
          <p:nvPr>
            <p:ph idx="1"/>
          </p:nvPr>
        </p:nvSpPr>
        <p:spPr>
          <a:xfrm>
            <a:off x="457200" y="1196752"/>
            <a:ext cx="8229600" cy="5256584"/>
          </a:xfrm>
        </p:spPr>
        <p:txBody>
          <a:bodyPr>
            <a:normAutofit fontScale="92500"/>
          </a:bodyPr>
          <a:lstStyle/>
          <a:p>
            <a:r>
              <a:rPr lang="ja-JP" altLang="en-US" sz="1800" dirty="0"/>
              <a:t>カリフォルニアは多様な気候と地形があり、また多くの民族が住んでいる。合衆国の州のうちで面積ではアラスカ州とテキサス州に次いで</a:t>
            </a:r>
            <a:r>
              <a:rPr lang="en-US" altLang="ja-JP" sz="1800" dirty="0"/>
              <a:t>3</a:t>
            </a:r>
            <a:r>
              <a:rPr lang="ja-JP" altLang="en-US" sz="1800" dirty="0"/>
              <a:t>番目で</a:t>
            </a:r>
            <a:r>
              <a:rPr lang="ja-JP" altLang="en-US" sz="1800" dirty="0" smtClean="0"/>
              <a:t>ある。</a:t>
            </a:r>
            <a:r>
              <a:rPr lang="ja-JP" altLang="en-US" sz="1800" dirty="0"/>
              <a:t>北はオレゴン州、北東はネバダ州、南東はアリゾナ州に接し、南はメキシコのバハ・カリフォルニア州に接している。地理的には太平洋岸から東のシエラネバダ山脈まで、南東はモハーヴェ砂漠、北西にはセコイアやベイマツの森林がある。州の中央には世界でも最高水準の生産性の高さを誇る農業地帯、セントラル・バレーがある。アメリカ合衆国本土では最高の標高地点（ホイットニー山）と最低の地点（デスバレー）がある。面積のおよそ</a:t>
            </a:r>
            <a:r>
              <a:rPr lang="en-US" altLang="ja-JP" sz="1800" dirty="0"/>
              <a:t>40%</a:t>
            </a:r>
            <a:r>
              <a:rPr lang="ja-JP" altLang="en-US" sz="1800" dirty="0"/>
              <a:t>は森林で</a:t>
            </a:r>
            <a:r>
              <a:rPr lang="ja-JP" altLang="en-US" sz="1800" dirty="0" smtClean="0"/>
              <a:t>あり、</a:t>
            </a:r>
            <a:r>
              <a:rPr lang="ja-JP" altLang="en-US" sz="1800" dirty="0"/>
              <a:t>比較的乾燥した地域としては森林が</a:t>
            </a:r>
            <a:r>
              <a:rPr lang="ja-JP" altLang="en-US" sz="1800" dirty="0" smtClean="0"/>
              <a:t>多い</a:t>
            </a:r>
            <a:r>
              <a:rPr lang="en-US" altLang="ja-JP" sz="1800" dirty="0" smtClean="0"/>
              <a:t>.</a:t>
            </a:r>
          </a:p>
          <a:p>
            <a:endParaRPr lang="en-US" altLang="ja-JP" sz="1800" dirty="0" smtClean="0"/>
          </a:p>
          <a:p>
            <a:r>
              <a:rPr lang="ja-JP" altLang="en-US" sz="1800" dirty="0"/>
              <a:t>サンフランシスコ・ベイエリアを中心とする北部と、農業が盛んな中部、ロサンゼルス</a:t>
            </a:r>
            <a:r>
              <a:rPr lang="en-US" altLang="ja-JP" sz="1800" dirty="0"/>
              <a:t>〜</a:t>
            </a:r>
            <a:r>
              <a:rPr lang="ja-JP" altLang="en-US" sz="1800" dirty="0"/>
              <a:t>サンディエゴ帯を中心とする南部に分かれる。ベイエリアには</a:t>
            </a:r>
            <a:r>
              <a:rPr lang="ja-JP" altLang="en-US" sz="1800" dirty="0" smtClean="0"/>
              <a:t>シリコンバレー</a:t>
            </a:r>
            <a:r>
              <a:rPr lang="en-US" altLang="ja-JP" sz="1800" dirty="0" smtClean="0"/>
              <a:t>(Silicon Valley) </a:t>
            </a:r>
            <a:r>
              <a:rPr lang="ja-JP" altLang="en-US" sz="1800" dirty="0" smtClean="0"/>
              <a:t>が</a:t>
            </a:r>
            <a:r>
              <a:rPr lang="ja-JP" altLang="en-US" sz="1800" dirty="0"/>
              <a:t>含まれ、全米で最も経済的に進んだ地域のひとつである。ロサンゼルスはハリウッドを抱えるなど、エンターテイメント産業の世界的中心である。</a:t>
            </a:r>
          </a:p>
          <a:p>
            <a:endParaRPr lang="ja-JP" altLang="en-US" sz="1800" dirty="0"/>
          </a:p>
          <a:p>
            <a:r>
              <a:rPr lang="ja-JP" altLang="en-US" sz="1800" dirty="0"/>
              <a:t>アジアやメキシコに近いため、移民が多い。移民はそれぞれの居住区に固まる傾向が強く、「民族の</a:t>
            </a:r>
            <a:r>
              <a:rPr lang="ja-JP" altLang="en-US" sz="1800" dirty="0" smtClean="0"/>
              <a:t>サラダボウル</a:t>
            </a:r>
            <a:r>
              <a:rPr lang="en-US" altLang="ja-JP" sz="1800" dirty="0" smtClean="0"/>
              <a:t>(Salad Bowl)</a:t>
            </a:r>
            <a:r>
              <a:rPr lang="ja-JP" altLang="en-US" sz="1800" dirty="0" smtClean="0"/>
              <a:t>」</a:t>
            </a:r>
            <a:r>
              <a:rPr lang="ja-JP" altLang="en-US" sz="1800" dirty="0"/>
              <a:t>という形容が当てはまる。チャイナタウン、コリアンタウン、リトルトーキョー、リトルサイゴン（英語版）、リトルインディア（英語版）などが有名である。なかでも隣接したメキシコからの移民が多く、スペイン語は州準公用語となっている。</a:t>
            </a:r>
          </a:p>
          <a:p>
            <a:endParaRPr lang="ja-JP" altLang="en-US" sz="1800" dirty="0"/>
          </a:p>
          <a:p>
            <a:endParaRPr kumimoji="1" lang="ja-JP" altLang="en-US" dirty="0"/>
          </a:p>
        </p:txBody>
      </p:sp>
    </p:spTree>
    <p:extLst>
      <p:ext uri="{BB962C8B-B14F-4D97-AF65-F5344CB8AC3E}">
        <p14:creationId xmlns:p14="http://schemas.microsoft.com/office/powerpoint/2010/main" val="17305661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3528" y="620688"/>
            <a:ext cx="8352928" cy="6237312"/>
          </a:xfrm>
          <a:prstGeom prst="rect">
            <a:avLst/>
          </a:prstGeom>
        </p:spPr>
      </p:pic>
      <p:sp>
        <p:nvSpPr>
          <p:cNvPr id="3" name="正方形/長方形 2"/>
          <p:cNvSpPr/>
          <p:nvPr/>
        </p:nvSpPr>
        <p:spPr>
          <a:xfrm>
            <a:off x="2915816" y="116632"/>
            <a:ext cx="3456384" cy="461665"/>
          </a:xfrm>
          <a:prstGeom prst="rect">
            <a:avLst/>
          </a:prstGeom>
        </p:spPr>
        <p:txBody>
          <a:bodyPr wrap="square">
            <a:spAutoFit/>
          </a:bodyPr>
          <a:lstStyle/>
          <a:p>
            <a:r>
              <a:rPr lang="ja-JP" altLang="en-US" sz="2400" b="1" dirty="0"/>
              <a:t>カリフォルニア州 地図</a:t>
            </a:r>
            <a:endParaRPr lang="ja-JP" altLang="en-US" sz="2400" dirty="0"/>
          </a:p>
        </p:txBody>
      </p:sp>
    </p:spTree>
    <p:extLst>
      <p:ext uri="{BB962C8B-B14F-4D97-AF65-F5344CB8AC3E}">
        <p14:creationId xmlns:p14="http://schemas.microsoft.com/office/powerpoint/2010/main" val="92053694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ja-JP" altLang="ja-JP" b="1" dirty="0"/>
              <a:t>シリコンバレー</a:t>
            </a:r>
            <a:r>
              <a:rPr lang="ja-JP" altLang="ja-JP" dirty="0"/>
              <a:t> (</a:t>
            </a:r>
            <a:r>
              <a:rPr lang="ja-JP" altLang="ja-JP" b="1" dirty="0"/>
              <a:t>Silicon Valley</a:t>
            </a:r>
            <a:r>
              <a:rPr lang="ja-JP" altLang="ja-JP" dirty="0"/>
              <a:t>)</a:t>
            </a:r>
            <a:endParaRPr kumimoji="1" lang="ja-JP" altLang="en-US" dirty="0"/>
          </a:p>
        </p:txBody>
      </p:sp>
      <p:sp>
        <p:nvSpPr>
          <p:cNvPr id="3" name="コンテンツ プレースホルダー 2"/>
          <p:cNvSpPr>
            <a:spLocks noGrp="1"/>
          </p:cNvSpPr>
          <p:nvPr>
            <p:ph idx="1"/>
          </p:nvPr>
        </p:nvSpPr>
        <p:spPr>
          <a:xfrm>
            <a:off x="457200" y="1412776"/>
            <a:ext cx="8229600" cy="4713387"/>
          </a:xfrm>
        </p:spPr>
        <p:txBody>
          <a:bodyPr>
            <a:normAutofit fontScale="62500" lnSpcReduction="20000"/>
          </a:bodyPr>
          <a:lstStyle/>
          <a:p>
            <a:r>
              <a:rPr lang="en-US" altLang="ja-JP" dirty="0"/>
              <a:t>CA</a:t>
            </a:r>
            <a:r>
              <a:rPr lang="ja-JP" altLang="en-US" dirty="0"/>
              <a:t>州北部のサンフランシスコ・ベイエリアの南部に位置しているサンタクララバレーおよびその周辺地域の名称</a:t>
            </a:r>
            <a:endParaRPr lang="en-US" altLang="ja-JP" dirty="0"/>
          </a:p>
          <a:p>
            <a:endParaRPr lang="en-US" altLang="ja-JP" dirty="0"/>
          </a:p>
          <a:p>
            <a:r>
              <a:rPr lang="ja-JP" altLang="ja-JP" dirty="0"/>
              <a:t>シリコンバレーの中心は、</a:t>
            </a:r>
            <a:r>
              <a:rPr lang="ja-JP" altLang="ja-JP" dirty="0">
                <a:hlinkClick r:id="rId2" tooltip="サンノゼ"/>
              </a:rPr>
              <a:t>サンノゼ</a:t>
            </a:r>
            <a:r>
              <a:rPr lang="ja-JP" altLang="ja-JP" dirty="0"/>
              <a:t>、</a:t>
            </a:r>
            <a:r>
              <a:rPr lang="ja-JP" altLang="ja-JP" dirty="0">
                <a:hlinkClick r:id="rId3" tooltip="マウンテンビュー (カリフォルニア州)"/>
              </a:rPr>
              <a:t>マウンテンビュー</a:t>
            </a:r>
            <a:r>
              <a:rPr lang="ja-JP" altLang="ja-JP" dirty="0"/>
              <a:t>、</a:t>
            </a:r>
            <a:r>
              <a:rPr lang="ja-JP" altLang="ja-JP" dirty="0">
                <a:hlinkClick r:id="rId4" tooltip="サニーベール (カリフォルニア州)"/>
              </a:rPr>
              <a:t>サニーベール</a:t>
            </a:r>
            <a:r>
              <a:rPr lang="ja-JP" altLang="ja-JP" dirty="0"/>
              <a:t>、</a:t>
            </a:r>
            <a:r>
              <a:rPr lang="ja-JP" altLang="ja-JP" dirty="0">
                <a:hlinkClick r:id="rId5" tooltip="サンタクララ (カリフォルニア州)"/>
              </a:rPr>
              <a:t>サンタクララ</a:t>
            </a:r>
            <a:r>
              <a:rPr lang="ja-JP" altLang="ja-JP" dirty="0"/>
              <a:t>、</a:t>
            </a:r>
            <a:r>
              <a:rPr lang="ja-JP" altLang="ja-JP" dirty="0">
                <a:hlinkClick r:id="rId6" tooltip="クパティーノ"/>
              </a:rPr>
              <a:t>クパティーノ</a:t>
            </a:r>
            <a:r>
              <a:rPr lang="ja-JP" altLang="ja-JP" dirty="0"/>
              <a:t>などさまざまな都市であ</a:t>
            </a:r>
            <a:r>
              <a:rPr lang="ja-JP" altLang="en-US" dirty="0"/>
              <a:t>ります</a:t>
            </a:r>
            <a:r>
              <a:rPr lang="ja-JP" altLang="ja-JP" dirty="0"/>
              <a:t>。</a:t>
            </a:r>
            <a:endParaRPr lang="en-US" altLang="ja-JP" dirty="0"/>
          </a:p>
          <a:p>
            <a:endParaRPr lang="en-US" altLang="ja-JP" dirty="0"/>
          </a:p>
          <a:p>
            <a:r>
              <a:rPr lang="ja-JP" altLang="en-US" dirty="0"/>
              <a:t>元々スタンフォード大学出身の技術者がヒューレット・パッカードなどのエレクトロニクス、コンピュータ企業を設立し、この大学の敷地をスタンフォード・インダストリアル・パークとしてこうした新技術の会社を誘致したのが始まりともいわれています。</a:t>
            </a:r>
            <a:endParaRPr lang="en-US" altLang="ja-JP" dirty="0"/>
          </a:p>
          <a:p>
            <a:endParaRPr lang="en-US" altLang="ja-JP" dirty="0"/>
          </a:p>
          <a:p>
            <a:endParaRPr lang="ja-JP" altLang="en-US" dirty="0"/>
          </a:p>
          <a:p>
            <a:r>
              <a:rPr lang="ja-JP" altLang="en-US" dirty="0"/>
              <a:t>近年では、アップル、</a:t>
            </a:r>
            <a:r>
              <a:rPr lang="en-US" altLang="ja-JP" dirty="0"/>
              <a:t>Google</a:t>
            </a:r>
            <a:r>
              <a:rPr lang="ja-JP" altLang="en-US" dirty="0" err="1"/>
              <a:t>、</a:t>
            </a:r>
            <a:r>
              <a:rPr lang="en-US" altLang="ja-JP" dirty="0"/>
              <a:t>Facebook</a:t>
            </a:r>
            <a:r>
              <a:rPr lang="ja-JP" altLang="en-US" dirty="0" err="1"/>
              <a:t>、</a:t>
            </a:r>
            <a:r>
              <a:rPr lang="en-US" altLang="ja-JP" dirty="0"/>
              <a:t>Yahoo</a:t>
            </a:r>
            <a:r>
              <a:rPr lang="ja-JP" altLang="en-US" dirty="0" err="1" smtClean="0"/>
              <a:t>、</a:t>
            </a:r>
            <a:r>
              <a:rPr lang="en-US" altLang="ja-JP" dirty="0" smtClean="0"/>
              <a:t>Linked in</a:t>
            </a:r>
            <a:r>
              <a:rPr lang="ja-JP" altLang="en-US" dirty="0" err="1" smtClean="0"/>
              <a:t>、</a:t>
            </a:r>
            <a:r>
              <a:rPr lang="ja-JP" altLang="en-US" dirty="0" smtClean="0"/>
              <a:t>アドビシステムズ</a:t>
            </a:r>
            <a:r>
              <a:rPr lang="ja-JP" altLang="en-US" dirty="0"/>
              <a:t>、シスコシステムズといったソフトウェア・インターネット関連の世界的な企業が同地区には多数生まれたために</a:t>
            </a:r>
            <a:r>
              <a:rPr lang="en-US" altLang="ja-JP" dirty="0"/>
              <a:t>IT</a:t>
            </a:r>
            <a:r>
              <a:rPr lang="ja-JP" altLang="en-US" dirty="0"/>
              <a:t>企業の一大拠点となったことで、シリコンバレーはこの地域におけるハイテク企業全体を表すようになっています。</a:t>
            </a:r>
          </a:p>
          <a:p>
            <a:endParaRPr kumimoji="1" lang="ja-JP" altLang="en-US" dirty="0"/>
          </a:p>
        </p:txBody>
      </p:sp>
    </p:spTree>
    <p:extLst>
      <p:ext uri="{BB962C8B-B14F-4D97-AF65-F5344CB8AC3E}">
        <p14:creationId xmlns:p14="http://schemas.microsoft.com/office/powerpoint/2010/main" val="236800713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562074"/>
          </a:xfrm>
        </p:spPr>
        <p:txBody>
          <a:bodyPr>
            <a:normAutofit fontScale="90000"/>
          </a:bodyPr>
          <a:lstStyle/>
          <a:p>
            <a:r>
              <a:rPr lang="ja-JP" altLang="ja-JP" dirty="0"/>
              <a:t>シリコンバレーの風景</a:t>
            </a:r>
            <a:endParaRPr kumimoji="1" lang="ja-JP" altLang="en-US" dirty="0"/>
          </a:p>
        </p:txBody>
      </p:sp>
      <p:pic>
        <p:nvPicPr>
          <p:cNvPr id="3" name="Picture 2" descr="https://upload.wikimedia.org/wikipedia/commons/thumb/b/b8/Silicon_Valley.jpg/1920px-Silicon_Valley.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9264"/>
            <a:ext cx="9143999" cy="587727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857818"/>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lang="ja-JP" altLang="en-US" dirty="0"/>
              <a:t>企業が地元への貢献と人々の交流</a:t>
            </a:r>
            <a:endParaRPr kumimoji="1" lang="ja-JP" altLang="en-US" dirty="0"/>
          </a:p>
        </p:txBody>
      </p:sp>
      <p:pic>
        <p:nvPicPr>
          <p:cNvPr id="3" name="Picture 4" descr="http://itpro.nikkeibp.co.jp/article/COLUMN/20140603/561133/ph01_s.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1124744"/>
            <a:ext cx="4572000" cy="5733256"/>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C:\Users\NaN Zhang\AppData\Local\Microsoft\Windows\Temporary Internet Files\Content.IE5\7ADF0086\IMG_1539.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72000" y="1124744"/>
            <a:ext cx="4572000"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97260"/>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lang="ja-JP" altLang="ja-JP" b="1" dirty="0"/>
              <a:t>シリコンバレー</a:t>
            </a:r>
            <a:r>
              <a:rPr lang="ja-JP" altLang="en-US" b="1" dirty="0"/>
              <a:t>地域にある大学</a:t>
            </a:r>
            <a:endParaRPr kumimoji="1" lang="ja-JP" altLang="en-US" dirty="0"/>
          </a:p>
        </p:txBody>
      </p:sp>
      <p:sp>
        <p:nvSpPr>
          <p:cNvPr id="3" name="コンテンツ プレースホルダー 2"/>
          <p:cNvSpPr>
            <a:spLocks noGrp="1"/>
          </p:cNvSpPr>
          <p:nvPr>
            <p:ph idx="1"/>
          </p:nvPr>
        </p:nvSpPr>
        <p:spPr>
          <a:xfrm>
            <a:off x="457200" y="1196752"/>
            <a:ext cx="8229600" cy="5256584"/>
          </a:xfrm>
        </p:spPr>
        <p:txBody>
          <a:bodyPr>
            <a:normAutofit fontScale="92500" lnSpcReduction="20000"/>
          </a:bodyPr>
          <a:lstStyle/>
          <a:p>
            <a:r>
              <a:rPr lang="ja-JP" altLang="ja-JP" dirty="0">
                <a:hlinkClick r:id="rId2" tooltip="スタンフォード大学"/>
              </a:rPr>
              <a:t>スタンフォード大学</a:t>
            </a:r>
            <a:endParaRPr lang="ja-JP" altLang="ja-JP" dirty="0"/>
          </a:p>
          <a:p>
            <a:r>
              <a:rPr lang="ja-JP" altLang="ja-JP" dirty="0">
                <a:hlinkClick r:id="rId3" tooltip="カーネギーメロン大学"/>
              </a:rPr>
              <a:t>カーネギーメロン大学</a:t>
            </a:r>
            <a:r>
              <a:rPr lang="ja-JP" altLang="ja-JP" dirty="0"/>
              <a:t>（西海岸キャンパス）</a:t>
            </a:r>
          </a:p>
          <a:p>
            <a:r>
              <a:rPr lang="ja-JP" altLang="ja-JP" dirty="0">
                <a:hlinkClick r:id="rId4" tooltip="サンノゼ州立大学"/>
              </a:rPr>
              <a:t>サンノゼ州立大学</a:t>
            </a:r>
            <a:endParaRPr lang="ja-JP" altLang="ja-JP" dirty="0"/>
          </a:p>
          <a:p>
            <a:r>
              <a:rPr lang="ja-JP" altLang="ja-JP" dirty="0">
                <a:hlinkClick r:id="rId5" tooltip="サンタクララ大学"/>
              </a:rPr>
              <a:t>サンタクララ大学</a:t>
            </a:r>
            <a:endParaRPr lang="ja-JP" altLang="ja-JP" dirty="0"/>
          </a:p>
          <a:p>
            <a:r>
              <a:rPr lang="ja-JP" altLang="ja-JP" dirty="0"/>
              <a:t>正確には以下の大学はシリコンバレーに位置していないが、近隣の研究機関としてこの地に貢献している：</a:t>
            </a:r>
          </a:p>
          <a:p>
            <a:r>
              <a:rPr lang="ja-JP" altLang="ja-JP" dirty="0">
                <a:hlinkClick r:id="rId6" tooltip="カリフォルニア州立大学イーストベイ校 (存在しないページ)"/>
              </a:rPr>
              <a:t>カリフォルニア州立大学イーストベイ校</a:t>
            </a:r>
            <a:endParaRPr lang="ja-JP" altLang="ja-JP" dirty="0"/>
          </a:p>
          <a:p>
            <a:r>
              <a:rPr lang="ja-JP" altLang="ja-JP" dirty="0">
                <a:hlinkClick r:id="rId7" tooltip="カリフォルニア大学デービス校"/>
              </a:rPr>
              <a:t>カリフォルニア大学デービス校</a:t>
            </a:r>
            <a:endParaRPr lang="ja-JP" altLang="ja-JP" dirty="0"/>
          </a:p>
          <a:p>
            <a:r>
              <a:rPr lang="ja-JP" altLang="ja-JP" dirty="0">
                <a:hlinkClick r:id="rId8" action="ppaction://hlinkpres?slideindex=1&amp;slidetitle=" tooltip="カリフォルニア大学バークレー校"/>
              </a:rPr>
              <a:t>カリフォルニア大学バークレー校</a:t>
            </a:r>
            <a:endParaRPr lang="ja-JP" altLang="ja-JP" dirty="0"/>
          </a:p>
          <a:p>
            <a:r>
              <a:rPr lang="ja-JP" altLang="ja-JP" dirty="0">
                <a:hlinkClick r:id="rId9" tooltip="カリフォルニア大学サンタクルーズ校"/>
              </a:rPr>
              <a:t>カリフォルニア大学サンタクルーズ校</a:t>
            </a:r>
            <a:endParaRPr lang="ja-JP" altLang="ja-JP" dirty="0"/>
          </a:p>
          <a:p>
            <a:endParaRPr kumimoji="1" lang="ja-JP" altLang="en-US" dirty="0"/>
          </a:p>
        </p:txBody>
      </p:sp>
    </p:spTree>
    <p:extLst>
      <p:ext uri="{BB962C8B-B14F-4D97-AF65-F5344CB8AC3E}">
        <p14:creationId xmlns:p14="http://schemas.microsoft.com/office/powerpoint/2010/main" val="32537995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lstStyle/>
          <a:p>
            <a:r>
              <a:rPr lang="ja-JP" altLang="ja-JP" b="1" dirty="0"/>
              <a:t>カリフォルニア大学バークレー校</a:t>
            </a:r>
            <a:endParaRPr kumimoji="1" lang="ja-JP" altLang="en-US" dirty="0"/>
          </a:p>
        </p:txBody>
      </p:sp>
      <p:pic>
        <p:nvPicPr>
          <p:cNvPr id="3" name="Picture 2" descr="http://study.catal.jp/wp-content/uploads/2015/04/UC-Berkeley.jpg">
            <a:hlinkClick r:id="rId2"/>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46445" y="1194318"/>
            <a:ext cx="4197555" cy="5663681"/>
          </a:xfrm>
          <a:prstGeom prst="rect">
            <a:avLst/>
          </a:prstGeom>
          <a:noFill/>
          <a:extLst>
            <a:ext uri="{909E8E84-426E-40DD-AFC4-6F175D3DCCD1}">
              <a14:hiddenFill xmlns:a14="http://schemas.microsoft.com/office/drawing/2010/main">
                <a:solidFill>
                  <a:srgbClr val="FFFFFF"/>
                </a:solidFill>
              </a14:hiddenFill>
            </a:ext>
          </a:extLst>
        </p:spPr>
      </p:pic>
      <p:sp>
        <p:nvSpPr>
          <p:cNvPr id="4" name="正方形/長方形 3"/>
          <p:cNvSpPr/>
          <p:nvPr/>
        </p:nvSpPr>
        <p:spPr>
          <a:xfrm>
            <a:off x="374445" y="1194319"/>
            <a:ext cx="4572000" cy="5632311"/>
          </a:xfrm>
          <a:prstGeom prst="rect">
            <a:avLst/>
          </a:prstGeom>
        </p:spPr>
        <p:txBody>
          <a:bodyPr>
            <a:spAutoFit/>
          </a:bodyPr>
          <a:lstStyle/>
          <a:p>
            <a:r>
              <a:rPr lang="ja-JP" altLang="ja-JP" sz="2000" dirty="0" smtClean="0">
                <a:hlinkClick r:id="rId4" tooltip="1868年"/>
              </a:rPr>
              <a:t>1868年</a:t>
            </a:r>
            <a:r>
              <a:rPr lang="ja-JP" altLang="ja-JP" sz="2000" dirty="0"/>
              <a:t>に設置された。</a:t>
            </a:r>
          </a:p>
          <a:p>
            <a:r>
              <a:rPr lang="ja-JP" altLang="ja-JP" sz="2000" dirty="0"/>
              <a:t>バークレー校は</a:t>
            </a:r>
            <a:r>
              <a:rPr lang="ja-JP" altLang="ja-JP" sz="2000" dirty="0">
                <a:hlinkClick r:id="rId5" tooltip="カリフォルニア大学"/>
              </a:rPr>
              <a:t>カリフォルニア大学</a:t>
            </a:r>
            <a:r>
              <a:rPr lang="ja-JP" altLang="ja-JP" sz="2000" dirty="0"/>
              <a:t> (University of California) の発祥地であり、10大学からなるカリフォルニア大学システム（UCシステム）の中で最も古い歴史を持つ</a:t>
            </a:r>
            <a:r>
              <a:rPr lang="ja-JP" altLang="ja-JP" sz="2000" dirty="0" smtClean="0"/>
              <a:t>。</a:t>
            </a:r>
            <a:endParaRPr lang="en-US" altLang="ja-JP" sz="2000" dirty="0" smtClean="0"/>
          </a:p>
          <a:p>
            <a:endParaRPr lang="en-US" altLang="ja-JP" sz="2000" dirty="0">
              <a:hlinkClick r:id="rId6" tooltip="ハーバード大学"/>
            </a:endParaRPr>
          </a:p>
          <a:p>
            <a:r>
              <a:rPr lang="ja-JP" altLang="ja-JP" sz="2000" dirty="0" smtClean="0">
                <a:hlinkClick r:id="rId6" tooltip="ハーバード大学"/>
              </a:rPr>
              <a:t>ハーバード</a:t>
            </a:r>
            <a:r>
              <a:rPr lang="ja-JP" altLang="ja-JP" sz="2000" dirty="0">
                <a:hlinkClick r:id="rId6" tooltip="ハーバード大学"/>
              </a:rPr>
              <a:t>大学</a:t>
            </a:r>
            <a:r>
              <a:rPr lang="ja-JP" altLang="ja-JP" sz="2000" dirty="0"/>
              <a:t>など同国東部の名門私立大学群の集まりである「</a:t>
            </a:r>
            <a:r>
              <a:rPr lang="ja-JP" altLang="ja-JP" sz="2000" dirty="0">
                <a:hlinkClick r:id="rId7" tooltip="アイビーリーグ"/>
              </a:rPr>
              <a:t>アイビーリーグ</a:t>
            </a:r>
            <a:r>
              <a:rPr lang="ja-JP" altLang="ja-JP" sz="2000" dirty="0"/>
              <a:t>」に対し、西部を中心とする名門公立大学の集まりである「</a:t>
            </a:r>
            <a:r>
              <a:rPr lang="ja-JP" altLang="ja-JP" sz="2000" dirty="0">
                <a:hlinkClick r:id="rId8" tooltip="パブリック・アイビー"/>
              </a:rPr>
              <a:t>パブリック・アイビー</a:t>
            </a:r>
            <a:r>
              <a:rPr lang="ja-JP" altLang="ja-JP" sz="2000" dirty="0"/>
              <a:t>」の一校である</a:t>
            </a:r>
            <a:r>
              <a:rPr lang="ja-JP" altLang="ja-JP" sz="2000" dirty="0" smtClean="0"/>
              <a:t>。</a:t>
            </a:r>
            <a:endParaRPr lang="en-US" altLang="ja-JP" sz="2000" dirty="0" smtClean="0"/>
          </a:p>
          <a:p>
            <a:endParaRPr lang="en-US" altLang="ja-JP" sz="2000" dirty="0"/>
          </a:p>
          <a:p>
            <a:r>
              <a:rPr lang="ja-JP" altLang="ja-JP" sz="2000" dirty="0" smtClean="0"/>
              <a:t>アメリカ</a:t>
            </a:r>
            <a:r>
              <a:rPr lang="ja-JP" altLang="ja-JP" sz="2000" dirty="0"/>
              <a:t>の公立大学ランキングでは長期間にわたり1位を維持している</a:t>
            </a:r>
            <a:r>
              <a:rPr lang="ja-JP" altLang="ja-JP" sz="2000" dirty="0" smtClean="0"/>
              <a:t>。</a:t>
            </a:r>
            <a:endParaRPr lang="en-US" altLang="ja-JP" sz="2000" dirty="0" smtClean="0"/>
          </a:p>
          <a:p>
            <a:endParaRPr lang="en-US" altLang="ja-JP" sz="2000" dirty="0"/>
          </a:p>
          <a:p>
            <a:r>
              <a:rPr lang="en-US" altLang="ja-JP" sz="2000" dirty="0" smtClean="0"/>
              <a:t> </a:t>
            </a:r>
            <a:r>
              <a:rPr lang="en-US" altLang="ja-JP" sz="2000" dirty="0" smtClean="0">
                <a:hlinkClick r:id="rId9" action="ppaction://hlinkfile"/>
              </a:rPr>
              <a:t>UC Berkeley </a:t>
            </a:r>
            <a:r>
              <a:rPr lang="ja-JP" altLang="en-US" sz="2000" dirty="0" smtClean="0">
                <a:hlinkClick r:id="rId9" action="ppaction://hlinkfile"/>
              </a:rPr>
              <a:t>統計学科の教育と研究</a:t>
            </a:r>
            <a:endParaRPr lang="en-US" altLang="ja-JP" sz="2000" dirty="0" smtClean="0"/>
          </a:p>
          <a:p>
            <a:endParaRPr lang="en-US" altLang="ja-JP" sz="2000" dirty="0"/>
          </a:p>
        </p:txBody>
      </p:sp>
      <p:cxnSp>
        <p:nvCxnSpPr>
          <p:cNvPr id="6" name="直線矢印コネクタ 5"/>
          <p:cNvCxnSpPr/>
          <p:nvPr/>
        </p:nvCxnSpPr>
        <p:spPr>
          <a:xfrm flipH="1">
            <a:off x="4427984" y="5949280"/>
            <a:ext cx="288032" cy="216024"/>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7482101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07504" y="274638"/>
            <a:ext cx="8856984" cy="1143000"/>
          </a:xfrm>
        </p:spPr>
        <p:txBody>
          <a:bodyPr>
            <a:normAutofit fontScale="90000"/>
          </a:bodyPr>
          <a:lstStyle/>
          <a:p>
            <a:r>
              <a:rPr lang="ja-JP" altLang="ja-JP" b="1" dirty="0"/>
              <a:t>スタンフォード大学</a:t>
            </a:r>
            <a:r>
              <a:rPr lang="ja-JP" altLang="ja-JP" dirty="0"/>
              <a:t>（Stanford University</a:t>
            </a:r>
            <a:r>
              <a:rPr lang="en-US" altLang="ja-JP" dirty="0"/>
              <a:t>)</a:t>
            </a:r>
            <a:endParaRPr kumimoji="1" lang="ja-JP" altLang="en-US" dirty="0"/>
          </a:p>
        </p:txBody>
      </p:sp>
      <p:sp>
        <p:nvSpPr>
          <p:cNvPr id="3" name="コンテンツ プレースホルダー 2"/>
          <p:cNvSpPr>
            <a:spLocks noGrp="1"/>
          </p:cNvSpPr>
          <p:nvPr>
            <p:ph idx="1"/>
          </p:nvPr>
        </p:nvSpPr>
        <p:spPr>
          <a:xfrm>
            <a:off x="323528" y="1600200"/>
            <a:ext cx="8496944" cy="4525963"/>
          </a:xfrm>
        </p:spPr>
        <p:txBody>
          <a:bodyPr>
            <a:normAutofit fontScale="92500" lnSpcReduction="20000"/>
          </a:bodyPr>
          <a:lstStyle/>
          <a:p>
            <a:r>
              <a:rPr lang="ja-JP" altLang="en-US" b="1" dirty="0" smtClean="0">
                <a:solidFill>
                  <a:srgbClr val="666699"/>
                </a:solidFill>
                <a:latin typeface="Arial" panose="020B0604020202020204" pitchFamily="34" charset="0"/>
              </a:rPr>
              <a:t>創立</a:t>
            </a:r>
            <a:r>
              <a:rPr lang="ja-JP" altLang="en-US" b="1" dirty="0">
                <a:solidFill>
                  <a:srgbClr val="666699"/>
                </a:solidFill>
                <a:latin typeface="Arial" panose="020B0604020202020204" pitchFamily="34" charset="0"/>
              </a:rPr>
              <a:t>：</a:t>
            </a:r>
            <a:r>
              <a:rPr lang="en-US" altLang="ja-JP" b="1" dirty="0">
                <a:solidFill>
                  <a:srgbClr val="666699"/>
                </a:solidFill>
                <a:latin typeface="Arial" panose="020B0604020202020204" pitchFamily="34" charset="0"/>
              </a:rPr>
              <a:t>1891; </a:t>
            </a:r>
            <a:r>
              <a:rPr lang="ja-JP" altLang="en-US" b="1" dirty="0">
                <a:solidFill>
                  <a:srgbClr val="666699"/>
                </a:solidFill>
                <a:latin typeface="Arial" panose="020B0604020202020204" pitchFamily="34" charset="0"/>
              </a:rPr>
              <a:t>私立大学</a:t>
            </a:r>
            <a:endParaRPr lang="en-US" altLang="ja-JP" b="1" dirty="0">
              <a:solidFill>
                <a:srgbClr val="666699"/>
              </a:solidFill>
              <a:latin typeface="Arial" panose="020B0604020202020204" pitchFamily="34" charset="0"/>
            </a:endParaRPr>
          </a:p>
          <a:p>
            <a:r>
              <a:rPr lang="ja-JP" altLang="ja-JP" dirty="0" smtClean="0"/>
              <a:t>校訓</a:t>
            </a:r>
            <a:r>
              <a:rPr lang="ja-JP" altLang="ja-JP" dirty="0"/>
              <a:t>は「Die Luft der Freiheit weht（</a:t>
            </a:r>
            <a:r>
              <a:rPr lang="ja-JP" altLang="ja-JP" dirty="0">
                <a:hlinkClick r:id="rId2" tooltip="ドイツ語"/>
              </a:rPr>
              <a:t>独</a:t>
            </a:r>
            <a:r>
              <a:rPr lang="ja-JP" altLang="ja-JP" dirty="0"/>
              <a:t>：自由の風が吹く）」。</a:t>
            </a:r>
            <a:r>
              <a:rPr lang="ja-JP" altLang="ja-JP" dirty="0">
                <a:hlinkClick r:id="rId3" tooltip="サンフランシスコ"/>
              </a:rPr>
              <a:t>サンフランシスコ</a:t>
            </a:r>
            <a:r>
              <a:rPr lang="ja-JP" altLang="ja-JP" dirty="0"/>
              <a:t>から約60 </a:t>
            </a:r>
            <a:r>
              <a:rPr lang="en-US" altLang="ja-JP" dirty="0" smtClean="0"/>
              <a:t>km</a:t>
            </a:r>
            <a:r>
              <a:rPr lang="ja-JP" altLang="ja-JP" dirty="0" smtClean="0"/>
              <a:t>南東</a:t>
            </a:r>
            <a:r>
              <a:rPr lang="ja-JP" altLang="ja-JP" dirty="0"/>
              <a:t>に位置し、地理上も、歴史的にも</a:t>
            </a:r>
            <a:r>
              <a:rPr lang="ja-JP" altLang="ja-JP" dirty="0">
                <a:hlinkClick r:id="rId4" tooltip="シリコンバレー"/>
              </a:rPr>
              <a:t>シリコンバレー</a:t>
            </a:r>
            <a:r>
              <a:rPr lang="ja-JP" altLang="ja-JP" dirty="0"/>
              <a:t>の中心に位置している</a:t>
            </a:r>
            <a:r>
              <a:rPr lang="ja-JP" altLang="ja-JP" dirty="0" smtClean="0"/>
              <a:t>。</a:t>
            </a:r>
            <a:endParaRPr lang="ja-JP" altLang="ja-JP" dirty="0"/>
          </a:p>
          <a:p>
            <a:r>
              <a:rPr lang="ja-JP" altLang="ja-JP" dirty="0"/>
              <a:t>スタンフォード大学は各種の大学ランキングで非常に高い評価を得ており、例えばUSNews2011での学部課程総合ランキングでは東海岸に位置する</a:t>
            </a:r>
            <a:r>
              <a:rPr lang="ja-JP" altLang="ja-JP" dirty="0">
                <a:hlinkClick r:id="rId5" tooltip="アイビーリーグ"/>
              </a:rPr>
              <a:t>アイビーリーグ</a:t>
            </a:r>
            <a:r>
              <a:rPr lang="ja-JP" altLang="ja-JP" dirty="0"/>
              <a:t>の大学（ハーバード、イェール、プリンストン等）と前後して、5位に位置づけられている</a:t>
            </a:r>
            <a:r>
              <a:rPr lang="ja-JP" altLang="ja-JP" dirty="0" smtClean="0"/>
              <a:t>。</a:t>
            </a:r>
            <a:endParaRPr lang="ja-JP" altLang="ja-JP" dirty="0"/>
          </a:p>
          <a:p>
            <a:endParaRPr kumimoji="1" lang="ja-JP" altLang="en-US" dirty="0"/>
          </a:p>
        </p:txBody>
      </p:sp>
    </p:spTree>
    <p:extLst>
      <p:ext uri="{BB962C8B-B14F-4D97-AF65-F5344CB8AC3E}">
        <p14:creationId xmlns:p14="http://schemas.microsoft.com/office/powerpoint/2010/main" val="321473786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67444" y="-23446"/>
            <a:ext cx="8597044" cy="1143000"/>
          </a:xfrm>
        </p:spPr>
        <p:txBody>
          <a:bodyPr>
            <a:normAutofit fontScale="90000"/>
          </a:bodyPr>
          <a:lstStyle/>
          <a:p>
            <a:r>
              <a:rPr lang="ja-JP" altLang="ja-JP" b="1" dirty="0"/>
              <a:t>スタンフォード大学</a:t>
            </a:r>
            <a:r>
              <a:rPr lang="ja-JP" altLang="ja-JP" dirty="0" smtClean="0"/>
              <a:t>（Stanford University</a:t>
            </a:r>
            <a:r>
              <a:rPr lang="en-US" altLang="ja-JP" dirty="0" smtClean="0"/>
              <a:t>)</a:t>
            </a:r>
            <a:endParaRPr kumimoji="1" lang="ja-JP" altLang="en-US" dirty="0"/>
          </a:p>
        </p:txBody>
      </p:sp>
      <p:sp>
        <p:nvSpPr>
          <p:cNvPr id="3" name="正方形/長方形 2"/>
          <p:cNvSpPr/>
          <p:nvPr/>
        </p:nvSpPr>
        <p:spPr>
          <a:xfrm>
            <a:off x="0" y="1408510"/>
            <a:ext cx="8964488" cy="5078313"/>
          </a:xfrm>
          <a:prstGeom prst="rect">
            <a:avLst/>
          </a:prstGeom>
        </p:spPr>
        <p:txBody>
          <a:bodyPr wrap="square">
            <a:spAutoFit/>
          </a:bodyPr>
          <a:lstStyle/>
          <a:p>
            <a:r>
              <a:rPr lang="ja-JP" altLang="en-US" b="1" dirty="0" smtClean="0">
                <a:solidFill>
                  <a:srgbClr val="666699"/>
                </a:solidFill>
                <a:latin typeface="Arial" panose="020B0604020202020204" pitchFamily="34" charset="0"/>
              </a:rPr>
              <a:t>創立：</a:t>
            </a:r>
            <a:r>
              <a:rPr lang="en-US" altLang="ja-JP" b="1" dirty="0" smtClean="0">
                <a:solidFill>
                  <a:srgbClr val="666699"/>
                </a:solidFill>
                <a:latin typeface="Arial" panose="020B0604020202020204" pitchFamily="34" charset="0"/>
              </a:rPr>
              <a:t>1891; </a:t>
            </a:r>
            <a:r>
              <a:rPr lang="ja-JP" altLang="en-US" b="1" dirty="0" smtClean="0">
                <a:solidFill>
                  <a:srgbClr val="666699"/>
                </a:solidFill>
                <a:latin typeface="Arial" panose="020B0604020202020204" pitchFamily="34" charset="0"/>
              </a:rPr>
              <a:t>私立大学</a:t>
            </a:r>
            <a:endParaRPr lang="en-US" altLang="ja-JP" b="1" dirty="0" smtClean="0">
              <a:solidFill>
                <a:srgbClr val="666699"/>
              </a:solidFill>
              <a:latin typeface="Arial" panose="020B0604020202020204" pitchFamily="34" charset="0"/>
            </a:endParaRPr>
          </a:p>
          <a:p>
            <a:r>
              <a:rPr lang="ja-JP" altLang="ja-JP" b="1" dirty="0" smtClean="0">
                <a:solidFill>
                  <a:srgbClr val="666699"/>
                </a:solidFill>
                <a:latin typeface="Arial" panose="020B0604020202020204" pitchFamily="34" charset="0"/>
              </a:rPr>
              <a:t>スクール</a:t>
            </a:r>
            <a:endParaRPr lang="ja-JP" altLang="ja-JP" b="1" dirty="0">
              <a:solidFill>
                <a:srgbClr val="666699"/>
              </a:solidFill>
              <a:latin typeface="Arial" panose="020B0604020202020204" pitchFamily="34" charset="0"/>
            </a:endParaRPr>
          </a:p>
          <a:p>
            <a:pPr>
              <a:buFont typeface="Arial" panose="020B0604020202020204" pitchFamily="34" charset="0"/>
              <a:buChar char="•"/>
            </a:pPr>
            <a:r>
              <a:rPr lang="ja-JP" altLang="ja-JP" dirty="0">
                <a:latin typeface="Arial" panose="020B0604020202020204" pitchFamily="34" charset="0"/>
              </a:rPr>
              <a:t>Graduate School of Business（</a:t>
            </a:r>
            <a:r>
              <a:rPr lang="ja-JP" altLang="ja-JP" dirty="0">
                <a:latin typeface="Arial" panose="020B0604020202020204" pitchFamily="34" charset="0"/>
                <a:hlinkClick r:id="rId2" tooltip="スタンフォード大学経営大学院"/>
              </a:rPr>
              <a:t>経営大学院</a:t>
            </a:r>
            <a:r>
              <a:rPr lang="ja-JP" altLang="ja-JP" dirty="0">
                <a:latin typeface="Arial" panose="020B0604020202020204" pitchFamily="34" charset="0"/>
              </a:rPr>
              <a:t>）</a:t>
            </a:r>
          </a:p>
          <a:p>
            <a:pPr>
              <a:buFont typeface="Arial" panose="020B0604020202020204" pitchFamily="34" charset="0"/>
              <a:buChar char="•"/>
            </a:pPr>
            <a:r>
              <a:rPr lang="ja-JP" altLang="ja-JP" dirty="0">
                <a:latin typeface="Arial" panose="020B0604020202020204" pitchFamily="34" charset="0"/>
              </a:rPr>
              <a:t>School of Earth Sciences（地球科学部・大学院）</a:t>
            </a:r>
          </a:p>
          <a:p>
            <a:pPr>
              <a:buFont typeface="Arial" panose="020B0604020202020204" pitchFamily="34" charset="0"/>
              <a:buChar char="•"/>
            </a:pPr>
            <a:r>
              <a:rPr lang="ja-JP" altLang="ja-JP" dirty="0">
                <a:latin typeface="Arial" panose="020B0604020202020204" pitchFamily="34" charset="0"/>
              </a:rPr>
              <a:t>School of Education（教育学大学院）</a:t>
            </a:r>
          </a:p>
          <a:p>
            <a:pPr>
              <a:buFont typeface="Arial" panose="020B0604020202020204" pitchFamily="34" charset="0"/>
              <a:buChar char="•"/>
            </a:pPr>
            <a:r>
              <a:rPr lang="ja-JP" altLang="ja-JP" dirty="0">
                <a:latin typeface="Arial" panose="020B0604020202020204" pitchFamily="34" charset="0"/>
              </a:rPr>
              <a:t>School of Engineering（工学部・大学院）</a:t>
            </a:r>
          </a:p>
          <a:p>
            <a:pPr>
              <a:buFont typeface="Arial" panose="020B0604020202020204" pitchFamily="34" charset="0"/>
              <a:buChar char="•"/>
            </a:pPr>
            <a:r>
              <a:rPr lang="ja-JP" altLang="ja-JP" dirty="0">
                <a:latin typeface="Arial" panose="020B0604020202020204" pitchFamily="34" charset="0"/>
              </a:rPr>
              <a:t>School of Humanities and Sciences（人文・理学部・大学院）</a:t>
            </a:r>
          </a:p>
          <a:p>
            <a:pPr>
              <a:buFont typeface="Arial" panose="020B0604020202020204" pitchFamily="34" charset="0"/>
              <a:buChar char="•"/>
            </a:pPr>
            <a:r>
              <a:rPr lang="ja-JP" altLang="ja-JP" dirty="0">
                <a:latin typeface="Arial" panose="020B0604020202020204" pitchFamily="34" charset="0"/>
              </a:rPr>
              <a:t>School of Law（法科大学院）</a:t>
            </a:r>
          </a:p>
          <a:p>
            <a:pPr>
              <a:buFont typeface="Arial" panose="020B0604020202020204" pitchFamily="34" charset="0"/>
              <a:buChar char="•"/>
            </a:pPr>
            <a:r>
              <a:rPr lang="ja-JP" altLang="ja-JP" dirty="0">
                <a:latin typeface="Arial" panose="020B0604020202020204" pitchFamily="34" charset="0"/>
              </a:rPr>
              <a:t>School of Medicine（医科大学院）</a:t>
            </a:r>
          </a:p>
          <a:p>
            <a:endParaRPr lang="ja-JP" altLang="ja-JP" dirty="0">
              <a:latin typeface="Arial" panose="020B0604020202020204" pitchFamily="34" charset="0"/>
            </a:endParaRPr>
          </a:p>
          <a:p>
            <a:r>
              <a:rPr lang="ja-JP" altLang="ja-JP" b="1" dirty="0">
                <a:latin typeface="Arial" panose="020B0604020202020204" pitchFamily="34" charset="0"/>
              </a:rPr>
              <a:t>研究</a:t>
            </a:r>
            <a:r>
              <a:rPr lang="ja-JP" altLang="ja-JP" b="1" dirty="0" smtClean="0">
                <a:latin typeface="Arial" panose="020B0604020202020204" pitchFamily="34" charset="0"/>
              </a:rPr>
              <a:t>機関</a:t>
            </a:r>
            <a:r>
              <a:rPr lang="ja-JP" altLang="en-US" b="1" dirty="0" smtClean="0">
                <a:latin typeface="Arial" panose="020B0604020202020204" pitchFamily="34" charset="0"/>
              </a:rPr>
              <a:t>：</a:t>
            </a:r>
            <a:r>
              <a:rPr lang="ja-JP" altLang="ja-JP" dirty="0" smtClean="0">
                <a:latin typeface="Arial" panose="020B0604020202020204" pitchFamily="34" charset="0"/>
              </a:rPr>
              <a:t>米国連邦国立研究センターとして次の3つの研究所が設置されている。</a:t>
            </a:r>
          </a:p>
          <a:p>
            <a:pPr>
              <a:buFont typeface="Arial" panose="020B0604020202020204" pitchFamily="34" charset="0"/>
              <a:buChar char="•"/>
            </a:pPr>
            <a:r>
              <a:rPr lang="ja-JP" altLang="ja-JP" dirty="0" smtClean="0">
                <a:latin typeface="Arial" panose="020B0604020202020204" pitchFamily="34" charset="0"/>
              </a:rPr>
              <a:t>Center </a:t>
            </a:r>
            <a:r>
              <a:rPr lang="ja-JP" altLang="ja-JP" dirty="0">
                <a:latin typeface="Arial" panose="020B0604020202020204" pitchFamily="34" charset="0"/>
              </a:rPr>
              <a:t>for Advanced Study in the Behavioral Sciences</a:t>
            </a:r>
          </a:p>
          <a:p>
            <a:pPr>
              <a:buFont typeface="Arial" panose="020B0604020202020204" pitchFamily="34" charset="0"/>
              <a:buChar char="•"/>
            </a:pPr>
            <a:r>
              <a:rPr lang="ja-JP" altLang="ja-JP" dirty="0">
                <a:latin typeface="Arial" panose="020B0604020202020204" pitchFamily="34" charset="0"/>
              </a:rPr>
              <a:t>The National Bureau of Economic Research</a:t>
            </a:r>
          </a:p>
          <a:p>
            <a:pPr>
              <a:buFont typeface="Arial" panose="020B0604020202020204" pitchFamily="34" charset="0"/>
              <a:buChar char="•"/>
            </a:pPr>
            <a:r>
              <a:rPr lang="ja-JP" altLang="ja-JP" dirty="0">
                <a:latin typeface="Arial" panose="020B0604020202020204" pitchFamily="34" charset="0"/>
                <a:hlinkClick r:id="rId3" tooltip="SLAC国立加速器研究所"/>
              </a:rPr>
              <a:t>SLAC国立加速器研究所</a:t>
            </a:r>
            <a:r>
              <a:rPr lang="ja-JP" altLang="ja-JP" dirty="0">
                <a:latin typeface="Arial" panose="020B0604020202020204" pitchFamily="34" charset="0"/>
              </a:rPr>
              <a:t>(SLAC National Accelerator Laboratory), </a:t>
            </a:r>
            <a:r>
              <a:rPr lang="ja-JP" altLang="ja-JP" dirty="0" smtClean="0">
                <a:latin typeface="Arial" panose="020B0604020202020204" pitchFamily="34" charset="0"/>
              </a:rPr>
              <a:t>Stanford </a:t>
            </a:r>
            <a:r>
              <a:rPr lang="ja-JP" altLang="ja-JP" dirty="0">
                <a:latin typeface="Arial" panose="020B0604020202020204" pitchFamily="34" charset="0"/>
              </a:rPr>
              <a:t>Linear </a:t>
            </a:r>
            <a:r>
              <a:rPr lang="ja-JP" altLang="en-US" dirty="0" smtClean="0">
                <a:latin typeface="Arial" panose="020B0604020202020204" pitchFamily="34" charset="0"/>
              </a:rPr>
              <a:t>　　　</a:t>
            </a:r>
            <a:r>
              <a:rPr lang="ja-JP" altLang="ja-JP" dirty="0" smtClean="0">
                <a:latin typeface="Arial" panose="020B0604020202020204" pitchFamily="34" charset="0"/>
              </a:rPr>
              <a:t>Accelerator </a:t>
            </a:r>
            <a:r>
              <a:rPr lang="ja-JP" altLang="ja-JP" dirty="0">
                <a:latin typeface="Arial" panose="020B0604020202020204" pitchFamily="34" charset="0"/>
              </a:rPr>
              <a:t>Centerから名称変更</a:t>
            </a:r>
          </a:p>
          <a:p>
            <a:r>
              <a:rPr lang="ja-JP" altLang="ja-JP" dirty="0">
                <a:latin typeface="Arial" panose="020B0604020202020204" pitchFamily="34" charset="0"/>
              </a:rPr>
              <a:t>そのほかにも多くの研究所、ラボラトリー等を設置。</a:t>
            </a:r>
          </a:p>
          <a:p>
            <a:pPr>
              <a:buFont typeface="Arial" panose="020B0604020202020204" pitchFamily="34" charset="0"/>
              <a:buChar char="•"/>
            </a:pPr>
            <a:r>
              <a:rPr lang="ja-JP" altLang="ja-JP" dirty="0">
                <a:latin typeface="Arial" panose="020B0604020202020204" pitchFamily="34" charset="0"/>
                <a:hlinkClick r:id="rId4" tooltip="スタンフォード人工知能研究所"/>
              </a:rPr>
              <a:t>スタンフォード人工知能研究所</a:t>
            </a:r>
            <a:r>
              <a:rPr lang="ja-JP" altLang="ja-JP" dirty="0">
                <a:latin typeface="Arial" panose="020B0604020202020204" pitchFamily="34" charset="0"/>
              </a:rPr>
              <a:t>（SAIL）</a:t>
            </a:r>
          </a:p>
          <a:p>
            <a:pPr>
              <a:buFont typeface="Arial" panose="020B0604020202020204" pitchFamily="34" charset="0"/>
              <a:buChar char="•"/>
            </a:pPr>
            <a:r>
              <a:rPr lang="ja-JP" altLang="ja-JP" dirty="0">
                <a:latin typeface="Arial" panose="020B0604020202020204" pitchFamily="34" charset="0"/>
                <a:hlinkClick r:id="rId5" tooltip="フーヴァー戦争・革命・平和研究所"/>
              </a:rPr>
              <a:t>フーヴァー戦争・革命・平和研究所</a:t>
            </a:r>
            <a:endParaRPr lang="ja-JP" altLang="ja-JP" dirty="0">
              <a:effectLst/>
              <a:latin typeface="Arial" panose="020B0604020202020204" pitchFamily="34" charset="0"/>
            </a:endParaRPr>
          </a:p>
        </p:txBody>
      </p:sp>
    </p:spTree>
    <p:extLst>
      <p:ext uri="{BB962C8B-B14F-4D97-AF65-F5344CB8AC3E}">
        <p14:creationId xmlns:p14="http://schemas.microsoft.com/office/powerpoint/2010/main" val="300857534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92369" y="116632"/>
            <a:ext cx="8229600" cy="706090"/>
          </a:xfrm>
        </p:spPr>
        <p:txBody>
          <a:bodyPr>
            <a:normAutofit/>
          </a:bodyPr>
          <a:lstStyle/>
          <a:p>
            <a:r>
              <a:rPr lang="ja-JP" altLang="en-US" sz="2800" dirty="0" smtClean="0"/>
              <a:t>ニューヨーク</a:t>
            </a:r>
            <a:r>
              <a:rPr lang="ja-JP" altLang="en-US" sz="2800" b="1" dirty="0" smtClean="0"/>
              <a:t>の</a:t>
            </a:r>
            <a:r>
              <a:rPr lang="ja-JP" altLang="ja-JP" sz="2800" b="1" dirty="0" smtClean="0"/>
              <a:t>地勢</a:t>
            </a:r>
            <a:r>
              <a:rPr lang="ja-JP" altLang="en-US" sz="2800" b="1" dirty="0" smtClean="0"/>
              <a:t>と名所旧跡</a:t>
            </a:r>
            <a:endParaRPr kumimoji="1" lang="ja-JP" altLang="en-US" sz="2800" dirty="0"/>
          </a:p>
        </p:txBody>
      </p:sp>
      <p:sp>
        <p:nvSpPr>
          <p:cNvPr id="3" name="コンテンツ プレースホルダー 2"/>
          <p:cNvSpPr>
            <a:spLocks noGrp="1"/>
          </p:cNvSpPr>
          <p:nvPr>
            <p:ph idx="1"/>
          </p:nvPr>
        </p:nvSpPr>
        <p:spPr>
          <a:xfrm>
            <a:off x="389529" y="1196752"/>
            <a:ext cx="8435280" cy="5145435"/>
          </a:xfrm>
        </p:spPr>
        <p:txBody>
          <a:bodyPr>
            <a:normAutofit fontScale="92500" lnSpcReduction="20000"/>
          </a:bodyPr>
          <a:lstStyle/>
          <a:p>
            <a:r>
              <a:rPr lang="ja-JP" altLang="en-US" sz="2400" dirty="0" smtClean="0"/>
              <a:t>ニューヨーク</a:t>
            </a:r>
            <a:r>
              <a:rPr lang="ja-JP" altLang="ja-JP" sz="2400" dirty="0" smtClean="0"/>
              <a:t>市は</a:t>
            </a:r>
            <a:r>
              <a:rPr lang="ja-JP" altLang="en-US" sz="2400" dirty="0" smtClean="0"/>
              <a:t>アメリカ</a:t>
            </a:r>
            <a:r>
              <a:rPr lang="ja-JP" altLang="en-US" sz="2400" dirty="0"/>
              <a:t>合衆国北東部、ニューヨーク州の南東部に位置し、ワシントン</a:t>
            </a:r>
            <a:r>
              <a:rPr lang="en-US" altLang="ja-JP" sz="2400" dirty="0"/>
              <a:t>D.C.</a:t>
            </a:r>
            <a:r>
              <a:rPr lang="ja-JP" altLang="en-US" sz="2400" dirty="0"/>
              <a:t>とボストンのおよそ中間に</a:t>
            </a:r>
            <a:r>
              <a:rPr lang="ja-JP" altLang="en-US" sz="2400" dirty="0" smtClean="0"/>
              <a:t>ある。</a:t>
            </a:r>
            <a:r>
              <a:rPr lang="ja-JP" altLang="en-US" sz="2400" dirty="0"/>
              <a:t>ハドソン川の河口に当たる。ハドソン川は、天然の港に流れ込み、更に大西洋へつながっており、街の交易都市としての発展に貢献してきた</a:t>
            </a:r>
            <a:r>
              <a:rPr lang="ja-JP" altLang="en-US" sz="2400" dirty="0" smtClean="0"/>
              <a:t>。</a:t>
            </a:r>
            <a:endParaRPr lang="en-US" altLang="ja-JP" sz="2400" dirty="0"/>
          </a:p>
          <a:p>
            <a:endParaRPr lang="en-US" altLang="ja-JP" sz="2400" dirty="0" smtClean="0"/>
          </a:p>
          <a:p>
            <a:r>
              <a:rPr lang="ja-JP" altLang="en-US" sz="2400" dirty="0"/>
              <a:t>世界最高水準の世界</a:t>
            </a:r>
            <a:r>
              <a:rPr lang="ja-JP" altLang="en-US" sz="2400" dirty="0" smtClean="0"/>
              <a:t>都市、</a:t>
            </a:r>
            <a:r>
              <a:rPr lang="ja-JP" altLang="en-US" sz="2400" dirty="0"/>
              <a:t>金融センターで</a:t>
            </a:r>
            <a:r>
              <a:rPr lang="ja-JP" altLang="en-US" sz="2400" dirty="0" smtClean="0"/>
              <a:t>あり、</a:t>
            </a:r>
            <a:r>
              <a:rPr lang="ja-JP" altLang="en-US" sz="2400" dirty="0"/>
              <a:t>世界の商業、文化、ファッション、エンターテインメントなどに多大な影響を及ぼしている</a:t>
            </a:r>
            <a:r>
              <a:rPr lang="ja-JP" altLang="en-US" sz="2400" dirty="0" smtClean="0"/>
              <a:t>。</a:t>
            </a:r>
            <a:endParaRPr lang="en-US" altLang="ja-JP" sz="2400" dirty="0" smtClean="0"/>
          </a:p>
          <a:p>
            <a:endParaRPr lang="en-US" altLang="ja-JP" sz="2400" dirty="0" smtClean="0"/>
          </a:p>
          <a:p>
            <a:r>
              <a:rPr lang="ja-JP" altLang="en-US" sz="2400" dirty="0"/>
              <a:t>市内には世界的に知られた地区やランドマークが数多くある。自由の女神像は、</a:t>
            </a:r>
            <a:r>
              <a:rPr lang="en-US" altLang="ja-JP" sz="2400" dirty="0"/>
              <a:t>19</a:t>
            </a:r>
            <a:r>
              <a:rPr lang="ja-JP" altLang="en-US" sz="2400" dirty="0"/>
              <a:t>世紀末から</a:t>
            </a:r>
            <a:r>
              <a:rPr lang="en-US" altLang="ja-JP" sz="2400" dirty="0"/>
              <a:t>20</a:t>
            </a:r>
            <a:r>
              <a:rPr lang="ja-JP" altLang="en-US" sz="2400" dirty="0"/>
              <a:t>世紀初めにかけて、アメリカへ渡ってきた何百万人もの移民を出迎えていた</a:t>
            </a:r>
            <a:r>
              <a:rPr lang="ja-JP" altLang="en-US" sz="2400" dirty="0" smtClean="0"/>
              <a:t>。</a:t>
            </a:r>
            <a:endParaRPr lang="en-US" altLang="ja-JP" sz="2400" dirty="0" smtClean="0"/>
          </a:p>
          <a:p>
            <a:endParaRPr lang="en-US" altLang="ja-JP" sz="2400" dirty="0"/>
          </a:p>
          <a:p>
            <a:r>
              <a:rPr lang="ja-JP" altLang="en-US" sz="2400" dirty="0" smtClean="0"/>
              <a:t>ロウアー</a:t>
            </a:r>
            <a:r>
              <a:rPr lang="ja-JP" altLang="en-US" sz="2400" dirty="0"/>
              <a:t>・マンハッタンのウォール街は第二次世界大戦以来金融の国際的中心地であり、ニューヨーク証券取引所が置かれている。エンパイア・ステート・ビルディングなど超高層ビルも数々建ち並び、</a:t>
            </a:r>
            <a:r>
              <a:rPr lang="ja-JP" altLang="en-US" sz="2400" dirty="0">
                <a:hlinkClick r:id="rId2" action="ppaction://hlinkpres?slideindex=1&amp;slidetitle="/>
              </a:rPr>
              <a:t>ワールドトレードセンター</a:t>
            </a:r>
            <a:r>
              <a:rPr lang="ja-JP" altLang="en-US" sz="2400" dirty="0"/>
              <a:t>もその一つであった。国際連合本部ビルもあり、国際政治の中心でもある。</a:t>
            </a:r>
          </a:p>
          <a:p>
            <a:endParaRPr kumimoji="1" lang="ja-JP" altLang="en-US" dirty="0"/>
          </a:p>
        </p:txBody>
      </p:sp>
    </p:spTree>
    <p:extLst>
      <p:ext uri="{BB962C8B-B14F-4D97-AF65-F5344CB8AC3E}">
        <p14:creationId xmlns:p14="http://schemas.microsoft.com/office/powerpoint/2010/main" val="110232505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kumimoji="1" lang="ja-JP" altLang="en-US" dirty="0" smtClean="0"/>
              <a:t>スタンーフォウドの青空</a:t>
            </a:r>
            <a:endParaRPr kumimoji="1" lang="ja-JP" altLang="en-US" dirty="0"/>
          </a:p>
        </p:txBody>
      </p:sp>
      <p:pic>
        <p:nvPicPr>
          <p:cNvPr id="31746" name="Picture 2" descr="C:\Users\NaN Zhang\Pictures\ib\201416163815226\PC260235.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1249693"/>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en-US" altLang="ja-JP" dirty="0" smtClean="0"/>
              <a:t>Hoover Tower , Stanford University </a:t>
            </a:r>
            <a:endParaRPr kumimoji="1" lang="ja-JP" altLang="en-US" dirty="0"/>
          </a:p>
        </p:txBody>
      </p:sp>
      <p:pic>
        <p:nvPicPr>
          <p:cNvPr id="5122" name="Picture 2" descr="C:\Users\NaN Zhang\AppData\Local\Microsoft\Windows\Temporary Internet Files\Content.IE5\K3FWRR4G\IMG_113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24744"/>
            <a:ext cx="9144000" cy="57332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529345"/>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850106"/>
          </a:xfrm>
        </p:spPr>
        <p:txBody>
          <a:bodyPr/>
          <a:lstStyle/>
          <a:p>
            <a:r>
              <a:rPr lang="en-US" altLang="ja-JP" b="1" dirty="0"/>
              <a:t>Oval </a:t>
            </a:r>
            <a:r>
              <a:rPr lang="en-US" altLang="ja-JP" b="1" dirty="0" smtClean="0"/>
              <a:t>Park in Stanford University</a:t>
            </a:r>
            <a:endParaRPr kumimoji="1" lang="ja-JP" altLang="en-US" b="1"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41376" y="-544625"/>
            <a:ext cx="5661246" cy="9144004"/>
          </a:xfrm>
          <a:prstGeom prst="rect">
            <a:avLst/>
          </a:prstGeom>
        </p:spPr>
      </p:pic>
    </p:spTree>
    <p:extLst>
      <p:ext uri="{BB962C8B-B14F-4D97-AF65-F5344CB8AC3E}">
        <p14:creationId xmlns:p14="http://schemas.microsoft.com/office/powerpoint/2010/main" val="31266271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大学の玄関</a:t>
            </a:r>
            <a:endParaRPr kumimoji="1" lang="ja-JP" altLang="en-US" dirty="0"/>
          </a:p>
        </p:txBody>
      </p:sp>
      <p:pic>
        <p:nvPicPr>
          <p:cNvPr id="3"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1430229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13418" y="1091157"/>
            <a:ext cx="7195535" cy="960668"/>
          </a:xfrm>
        </p:spPr>
        <p:txBody>
          <a:bodyPr>
            <a:normAutofit fontScale="90000"/>
          </a:bodyPr>
          <a:lstStyle/>
          <a:p>
            <a:r>
              <a:rPr kumimoji="1" lang="en-US" altLang="ja-JP" b="1" dirty="0" smtClean="0">
                <a:latin typeface="Times New Roman" panose="02020603050405020304" pitchFamily="18" charset="0"/>
                <a:cs typeface="Times New Roman" panose="02020603050405020304" pitchFamily="18" charset="0"/>
              </a:rPr>
              <a:t>Department of Statistics, Stanford University</a:t>
            </a:r>
            <a:r>
              <a:rPr kumimoji="1" lang="en-US" altLang="ja-JP" dirty="0" smtClean="0"/>
              <a:t/>
            </a:r>
            <a:br>
              <a:rPr kumimoji="1" lang="en-US" altLang="ja-JP" dirty="0" smtClean="0"/>
            </a:br>
            <a:endParaRPr kumimoji="1" lang="ja-JP" altLang="en-US" dirty="0"/>
          </a:p>
        </p:txBody>
      </p:sp>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0073" y="2135771"/>
            <a:ext cx="3370772" cy="3698935"/>
          </a:xfrm>
          <a:prstGeom prst="rect">
            <a:avLst/>
          </a:prstGeom>
        </p:spPr>
      </p:pic>
      <p:pic>
        <p:nvPicPr>
          <p:cNvPr id="4" name="図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8198" y="2135772"/>
            <a:ext cx="3668384" cy="3698935"/>
          </a:xfrm>
          <a:prstGeom prst="rect">
            <a:avLst/>
          </a:prstGeom>
        </p:spPr>
      </p:pic>
    </p:spTree>
    <p:extLst>
      <p:ext uri="{BB962C8B-B14F-4D97-AF65-F5344CB8AC3E}">
        <p14:creationId xmlns:p14="http://schemas.microsoft.com/office/powerpoint/2010/main" val="790220200"/>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15616" y="548680"/>
            <a:ext cx="6683765" cy="644725"/>
          </a:xfrm>
        </p:spPr>
        <p:txBody>
          <a:bodyPr>
            <a:normAutofit fontScale="90000"/>
          </a:bodyPr>
          <a:lstStyle/>
          <a:p>
            <a:r>
              <a:rPr lang="en-US" altLang="ja-JP" dirty="0" smtClean="0"/>
              <a:t> </a:t>
            </a:r>
            <a:r>
              <a:rPr lang="en-US" altLang="ja-JP" dirty="0"/>
              <a:t/>
            </a:r>
            <a:br>
              <a:rPr lang="en-US" altLang="ja-JP" dirty="0"/>
            </a:br>
            <a:r>
              <a:rPr lang="en-US" altLang="ja-JP" dirty="0"/>
              <a:t/>
            </a:r>
            <a:br>
              <a:rPr lang="en-US" altLang="ja-JP" dirty="0"/>
            </a:br>
            <a:r>
              <a:rPr lang="en-US" altLang="ja-JP" dirty="0" smtClean="0"/>
              <a:t/>
            </a:r>
            <a:br>
              <a:rPr lang="en-US" altLang="ja-JP" dirty="0" smtClean="0"/>
            </a:br>
            <a:r>
              <a:rPr lang="en-US" altLang="ja-JP" dirty="0"/>
              <a:t/>
            </a:r>
            <a:br>
              <a:rPr lang="en-US" altLang="ja-JP" dirty="0"/>
            </a:br>
            <a:r>
              <a:rPr lang="ja-JP" altLang="en-US" sz="3600" dirty="0" smtClean="0"/>
              <a:t>世話人</a:t>
            </a:r>
            <a:r>
              <a:rPr lang="ja-JP" altLang="en-US" sz="3600" dirty="0"/>
              <a:t>の</a:t>
            </a:r>
            <a:r>
              <a:rPr lang="en-US" altLang="ja-JP" sz="3600" dirty="0"/>
              <a:t>Tze Leung</a:t>
            </a:r>
            <a:r>
              <a:rPr lang="ja-JP" altLang="en-US" sz="3600" dirty="0"/>
              <a:t> </a:t>
            </a:r>
            <a:r>
              <a:rPr lang="en-US" altLang="ja-JP" sz="3600" dirty="0"/>
              <a:t>Lai </a:t>
            </a:r>
            <a:r>
              <a:rPr lang="ja-JP" altLang="en-US" sz="3600" dirty="0"/>
              <a:t>教授と私</a:t>
            </a:r>
            <a:r>
              <a:rPr lang="en-US" altLang="ja-JP" sz="3600" dirty="0"/>
              <a:t/>
            </a:r>
            <a:br>
              <a:rPr lang="en-US" altLang="ja-JP" sz="3600" dirty="0"/>
            </a:br>
            <a:r>
              <a:rPr lang="en-US" altLang="ja-JP" dirty="0"/>
              <a:t/>
            </a:r>
            <a:br>
              <a:rPr lang="en-US" altLang="ja-JP" dirty="0"/>
            </a:br>
            <a:r>
              <a:rPr lang="en-US" altLang="ja-JP" dirty="0"/>
              <a:t/>
            </a:r>
            <a:br>
              <a:rPr lang="en-US" altLang="ja-JP" dirty="0"/>
            </a:br>
            <a:r>
              <a:rPr lang="en-US" altLang="ja-JP" dirty="0"/>
              <a:t/>
            </a:r>
            <a:br>
              <a:rPr lang="en-US" altLang="ja-JP" dirty="0"/>
            </a:b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315460" y="1242409"/>
            <a:ext cx="4560180" cy="4671837"/>
          </a:xfrm>
          <a:prstGeom prst="rect">
            <a:avLst/>
          </a:prstGeom>
        </p:spPr>
      </p:pic>
      <p:sp>
        <p:nvSpPr>
          <p:cNvPr id="4" name="正方形/長方形 3"/>
          <p:cNvSpPr/>
          <p:nvPr/>
        </p:nvSpPr>
        <p:spPr>
          <a:xfrm>
            <a:off x="6250577" y="3629455"/>
            <a:ext cx="2411256" cy="715581"/>
          </a:xfrm>
          <a:prstGeom prst="rect">
            <a:avLst/>
          </a:prstGeom>
        </p:spPr>
        <p:txBody>
          <a:bodyPr wrap="square">
            <a:spAutoFit/>
          </a:bodyPr>
          <a:lstStyle/>
          <a:p>
            <a:r>
              <a:rPr lang="ja-JP" altLang="en-US" sz="1350" dirty="0"/>
              <a:t>Active Risk Management: </a:t>
            </a:r>
            <a:endParaRPr lang="en-US" altLang="ja-JP" sz="1350" dirty="0"/>
          </a:p>
          <a:p>
            <a:r>
              <a:rPr lang="ja-JP" altLang="en-US" sz="1350" dirty="0"/>
              <a:t>Financial Models and </a:t>
            </a:r>
            <a:endParaRPr lang="en-US" altLang="ja-JP" sz="1350" dirty="0"/>
          </a:p>
          <a:p>
            <a:r>
              <a:rPr lang="ja-JP" altLang="en-US" sz="1350" dirty="0"/>
              <a:t>Statistical Methods</a:t>
            </a:r>
          </a:p>
        </p:txBody>
      </p:sp>
      <p:sp>
        <p:nvSpPr>
          <p:cNvPr id="5" name="正方形/長方形 4"/>
          <p:cNvSpPr/>
          <p:nvPr/>
        </p:nvSpPr>
        <p:spPr>
          <a:xfrm>
            <a:off x="6250577" y="2364247"/>
            <a:ext cx="2435282" cy="507831"/>
          </a:xfrm>
          <a:prstGeom prst="rect">
            <a:avLst/>
          </a:prstGeom>
        </p:spPr>
        <p:txBody>
          <a:bodyPr wrap="none">
            <a:spAutoFit/>
          </a:bodyPr>
          <a:lstStyle/>
          <a:p>
            <a:r>
              <a:rPr lang="ja-JP" altLang="en-US" sz="1350" dirty="0"/>
              <a:t>Statistical Models and Methods </a:t>
            </a:r>
            <a:endParaRPr lang="en-US" altLang="ja-JP" sz="1350" dirty="0"/>
          </a:p>
          <a:p>
            <a:r>
              <a:rPr lang="ja-JP" altLang="en-US" sz="1350" dirty="0"/>
              <a:t>in Financial Markets</a:t>
            </a:r>
          </a:p>
        </p:txBody>
      </p:sp>
    </p:spTree>
    <p:extLst>
      <p:ext uri="{BB962C8B-B14F-4D97-AF65-F5344CB8AC3E}">
        <p14:creationId xmlns:p14="http://schemas.microsoft.com/office/powerpoint/2010/main" val="260540759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毎週の研究会</a:t>
            </a:r>
            <a:endParaRPr kumimoji="1" lang="ja-JP" altLang="en-US" dirty="0"/>
          </a:p>
        </p:txBody>
      </p:sp>
      <p:graphicFrame>
        <p:nvGraphicFramePr>
          <p:cNvPr id="3" name="オブジェクト 2"/>
          <p:cNvGraphicFramePr>
            <a:graphicFrameLocks noChangeAspect="1"/>
          </p:cNvGraphicFramePr>
          <p:nvPr>
            <p:extLst>
              <p:ext uri="{D42A27DB-BD31-4B8C-83A1-F6EECF244321}">
                <p14:modId xmlns:p14="http://schemas.microsoft.com/office/powerpoint/2010/main" val="424860465"/>
              </p:ext>
            </p:extLst>
          </p:nvPr>
        </p:nvGraphicFramePr>
        <p:xfrm>
          <a:off x="179512" y="1340768"/>
          <a:ext cx="8856984" cy="5151438"/>
        </p:xfrm>
        <a:graphic>
          <a:graphicData uri="http://schemas.openxmlformats.org/presentationml/2006/ole">
            <mc:AlternateContent xmlns:mc="http://schemas.openxmlformats.org/markup-compatibility/2006">
              <mc:Choice xmlns:v="urn:schemas-microsoft-com:vml" Requires="v">
                <p:oleObj spid="_x0000_s20525" name="ワークシート" r:id="rId3" imgW="6880782" imgH="3733745" progId="Excel.Sheet.12">
                  <p:embed/>
                </p:oleObj>
              </mc:Choice>
              <mc:Fallback>
                <p:oleObj name="ワークシート" r:id="rId3" imgW="6880782" imgH="3733745" progId="Excel.Sheet.12">
                  <p:embed/>
                  <p:pic>
                    <p:nvPicPr>
                      <p:cNvPr id="0" name="オブジェクト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9512" y="1340768"/>
                        <a:ext cx="8856984" cy="5151438"/>
                      </a:xfrm>
                      <a:prstGeom prst="rect">
                        <a:avLst/>
                      </a:prstGeom>
                      <a:noFill/>
                      <a:ln>
                        <a:noFill/>
                      </a:ln>
                    </p:spPr>
                  </p:pic>
                </p:oleObj>
              </mc:Fallback>
            </mc:AlternateContent>
          </a:graphicData>
        </a:graphic>
      </p:graphicFrame>
    </p:spTree>
    <p:extLst>
      <p:ext uri="{BB962C8B-B14F-4D97-AF65-F5344CB8AC3E}">
        <p14:creationId xmlns:p14="http://schemas.microsoft.com/office/powerpoint/2010/main" val="95047799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403648" y="404664"/>
            <a:ext cx="6683765" cy="502073"/>
          </a:xfrm>
        </p:spPr>
        <p:txBody>
          <a:bodyPr>
            <a:normAutofit fontScale="90000"/>
          </a:bodyPr>
          <a:lstStyle/>
          <a:p>
            <a:r>
              <a:rPr lang="ja-JP" altLang="en-US" b="1" dirty="0" smtClean="0"/>
              <a:t>Statistics </a:t>
            </a:r>
            <a:r>
              <a:rPr lang="ja-JP" altLang="en-US" b="1" dirty="0"/>
              <a:t>Seminar</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5237" y="1268760"/>
            <a:ext cx="7953227" cy="4896544"/>
          </a:xfrm>
          <a:prstGeom prst="rect">
            <a:avLst/>
          </a:prstGeom>
        </p:spPr>
      </p:pic>
    </p:spTree>
    <p:extLst>
      <p:ext uri="{BB962C8B-B14F-4D97-AF65-F5344CB8AC3E}">
        <p14:creationId xmlns:p14="http://schemas.microsoft.com/office/powerpoint/2010/main" val="268668112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547664" y="260648"/>
            <a:ext cx="6683765" cy="468620"/>
          </a:xfrm>
        </p:spPr>
        <p:txBody>
          <a:bodyPr>
            <a:normAutofit fontScale="90000"/>
          </a:bodyPr>
          <a:lstStyle/>
          <a:p>
            <a:r>
              <a:rPr kumimoji="1" lang="ja-JP" altLang="en-US" dirty="0" smtClean="0"/>
              <a:t>金融統計学を聴講した教室</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936847" y="-200543"/>
            <a:ext cx="5256586" cy="8195192"/>
          </a:xfrm>
          <a:prstGeom prst="rect">
            <a:avLst/>
          </a:prstGeom>
        </p:spPr>
      </p:pic>
    </p:spTree>
    <p:extLst>
      <p:ext uri="{BB962C8B-B14F-4D97-AF65-F5344CB8AC3E}">
        <p14:creationId xmlns:p14="http://schemas.microsoft.com/office/powerpoint/2010/main" val="162813837"/>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ja-JP" altLang="en-US" dirty="0" smtClean="0"/>
              <a:t>教室の廊下</a:t>
            </a:r>
            <a:endParaRPr kumimoji="1" lang="ja-JP" altLang="en-US" dirty="0"/>
          </a:p>
        </p:txBody>
      </p:sp>
      <p:pic>
        <p:nvPicPr>
          <p:cNvPr id="276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712968" cy="5256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8154770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ニューヨークの概要</a:t>
            </a:r>
            <a:endParaRPr kumimoji="1" lang="ja-JP" altLang="en-US" dirty="0"/>
          </a:p>
        </p:txBody>
      </p:sp>
      <p:sp>
        <p:nvSpPr>
          <p:cNvPr id="5" name="コンテンツ プレースホルダー 2"/>
          <p:cNvSpPr>
            <a:spLocks noGrp="1"/>
          </p:cNvSpPr>
          <p:nvPr>
            <p:ph idx="1"/>
          </p:nvPr>
        </p:nvSpPr>
        <p:spPr/>
        <p:txBody>
          <a:bodyPr>
            <a:normAutofit fontScale="92500" lnSpcReduction="10000"/>
          </a:bodyPr>
          <a:lstStyle/>
          <a:p>
            <a:r>
              <a:rPr lang="ja-JP" altLang="ja-JP" dirty="0"/>
              <a:t>アメリカ合衆国の都市の中で</a:t>
            </a:r>
            <a:r>
              <a:rPr lang="ja-JP" altLang="ja-JP" dirty="0" smtClean="0"/>
              <a:t>は</a:t>
            </a:r>
            <a:r>
              <a:rPr lang="ja-JP" altLang="en-US" dirty="0" smtClean="0"/>
              <a:t>公共交通機関</a:t>
            </a:r>
            <a:r>
              <a:rPr lang="ja-JP" altLang="ja-JP" dirty="0" smtClean="0"/>
              <a:t>が</a:t>
            </a:r>
            <a:r>
              <a:rPr lang="ja-JP" altLang="ja-JP" dirty="0"/>
              <a:t>際立って多く利用されており、多くの交通機関が24時間運行している。また人口密度の高さと、その多様性も著しい。2005年の調査によれば、市内では170近くの言語が話され、人口の36%がアメリカ合衆国の外で生まれた人で</a:t>
            </a:r>
            <a:r>
              <a:rPr lang="ja-JP" altLang="ja-JP" dirty="0" smtClean="0"/>
              <a:t>あった。</a:t>
            </a:r>
            <a:endParaRPr lang="en-US" altLang="ja-JP" dirty="0" smtClean="0"/>
          </a:p>
          <a:p>
            <a:endParaRPr lang="ja-JP" altLang="ja-JP" dirty="0"/>
          </a:p>
          <a:p>
            <a:r>
              <a:rPr lang="ja-JP" altLang="ja-JP" dirty="0"/>
              <a:t>ニューヨークは「眠らない街」とも呼ばれ、そのほかにも「</a:t>
            </a:r>
            <a:r>
              <a:rPr lang="ja-JP" altLang="ja-JP" dirty="0">
                <a:hlinkClick r:id="rId2" tooltip="ビッグ・アップル (ニューヨーク市)"/>
              </a:rPr>
              <a:t>ビッグ・アップル</a:t>
            </a:r>
            <a:r>
              <a:rPr lang="ja-JP" altLang="ja-JP" dirty="0" smtClean="0"/>
              <a:t>」、</a:t>
            </a:r>
            <a:r>
              <a:rPr lang="ja-JP" altLang="ja-JP" dirty="0"/>
              <a:t>「</a:t>
            </a:r>
            <a:r>
              <a:rPr lang="ja-JP" altLang="ja-JP" dirty="0" smtClean="0">
                <a:hlinkClick r:id="rId3" tooltip="ゴッサム"/>
              </a:rPr>
              <a:t>ゴッサム</a:t>
            </a:r>
            <a:r>
              <a:rPr lang="en-US" altLang="ja-JP" dirty="0" smtClean="0"/>
              <a:t>(Gotham)</a:t>
            </a:r>
            <a:r>
              <a:rPr lang="ja-JP" altLang="ja-JP" dirty="0" smtClean="0"/>
              <a:t>」と</a:t>
            </a:r>
            <a:r>
              <a:rPr lang="ja-JP" altLang="ja-JP" dirty="0"/>
              <a:t>いった愛称がある。</a:t>
            </a:r>
          </a:p>
          <a:p>
            <a:endParaRPr kumimoji="1" lang="ja-JP" altLang="en-US" dirty="0"/>
          </a:p>
        </p:txBody>
      </p:sp>
    </p:spTree>
    <p:extLst>
      <p:ext uri="{BB962C8B-B14F-4D97-AF65-F5344CB8AC3E}">
        <p14:creationId xmlns:p14="http://schemas.microsoft.com/office/powerpoint/2010/main" val="246070261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611560" y="548680"/>
            <a:ext cx="8280920" cy="543891"/>
          </a:xfrm>
        </p:spPr>
        <p:txBody>
          <a:bodyPr>
            <a:normAutofit fontScale="90000"/>
          </a:bodyPr>
          <a:lstStyle/>
          <a:p>
            <a:r>
              <a:rPr lang="ja-JP" altLang="en-US" sz="3600" dirty="0" smtClean="0"/>
              <a:t>キャンパスの中にある </a:t>
            </a:r>
            <a:r>
              <a:rPr lang="en-US" altLang="ja-JP" sz="3600" dirty="0" err="1" smtClean="0"/>
              <a:t>Auguste</a:t>
            </a:r>
            <a:r>
              <a:rPr lang="en-US" altLang="ja-JP" sz="3600" dirty="0" smtClean="0"/>
              <a:t> Rodin</a:t>
            </a:r>
            <a:r>
              <a:rPr lang="ja-JP" altLang="en-US" sz="3600" dirty="0" smtClean="0"/>
              <a:t>の作品</a:t>
            </a:r>
            <a:r>
              <a:rPr lang="en-US" altLang="ja-JP" sz="3600" dirty="0" smtClean="0"/>
              <a:t>(1840-1917)</a:t>
            </a:r>
            <a:endParaRPr kumimoji="1" lang="ja-JP" altLang="en-US" sz="3600"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291452" y="236574"/>
            <a:ext cx="4710987" cy="7783471"/>
          </a:xfrm>
          <a:prstGeom prst="rect">
            <a:avLst/>
          </a:prstGeom>
        </p:spPr>
      </p:pic>
    </p:spTree>
    <p:extLst>
      <p:ext uri="{BB962C8B-B14F-4D97-AF65-F5344CB8AC3E}">
        <p14:creationId xmlns:p14="http://schemas.microsoft.com/office/powerpoint/2010/main" val="378338299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lang="en-US" altLang="ja-JP" dirty="0" err="1"/>
              <a:t>Auguste</a:t>
            </a:r>
            <a:r>
              <a:rPr lang="en-US" altLang="ja-JP" dirty="0"/>
              <a:t> Rodin(1840-1917</a:t>
            </a:r>
            <a:r>
              <a:rPr lang="en-US" altLang="ja-JP" dirty="0" smtClean="0"/>
              <a:t>)</a:t>
            </a:r>
            <a:endParaRPr kumimoji="1" lang="ja-JP" altLang="en-US" dirty="0"/>
          </a:p>
        </p:txBody>
      </p:sp>
      <p:pic>
        <p:nvPicPr>
          <p:cNvPr id="2560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19" y="1268761"/>
            <a:ext cx="8424937"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6113029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fontScale="90000"/>
          </a:bodyPr>
          <a:lstStyle/>
          <a:p>
            <a:r>
              <a:rPr kumimoji="1" lang="ja-JP" altLang="en-US" dirty="0" smtClean="0"/>
              <a:t>経済学科の前</a:t>
            </a:r>
            <a:endParaRPr kumimoji="1" lang="ja-JP" altLang="en-US" dirty="0"/>
          </a:p>
        </p:txBody>
      </p:sp>
      <p:pic>
        <p:nvPicPr>
          <p:cNvPr id="33794" name="Picture 2" descr="C:\Users\NaN Zhang\Pictures\ib\201416163815226\PC260250.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5662" y="1124744"/>
            <a:ext cx="8640960" cy="549565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8630884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1187624" y="332656"/>
            <a:ext cx="6683765" cy="552254"/>
          </a:xfrm>
        </p:spPr>
        <p:txBody>
          <a:bodyPr>
            <a:normAutofit fontScale="90000"/>
          </a:bodyPr>
          <a:lstStyle/>
          <a:p>
            <a:r>
              <a:rPr kumimoji="1" lang="en-US" altLang="ja-JP" b="1" dirty="0" smtClean="0"/>
              <a:t>Homecoming</a:t>
            </a:r>
            <a:endParaRPr kumimoji="1" lang="ja-JP" altLang="en-US" b="1"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42477" y="-90148"/>
            <a:ext cx="5184577" cy="7758380"/>
          </a:xfrm>
          <a:prstGeom prst="rect">
            <a:avLst/>
          </a:prstGeom>
        </p:spPr>
      </p:pic>
    </p:spTree>
    <p:extLst>
      <p:ext uri="{BB962C8B-B14F-4D97-AF65-F5344CB8AC3E}">
        <p14:creationId xmlns:p14="http://schemas.microsoft.com/office/powerpoint/2010/main" val="148582735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統計学科の卒業式（</a:t>
            </a:r>
            <a:r>
              <a:rPr kumimoji="1" lang="en-US" altLang="ja-JP" dirty="0" smtClean="0"/>
              <a:t>2015</a:t>
            </a:r>
            <a:r>
              <a:rPr kumimoji="1" lang="ja-JP" altLang="en-US" dirty="0" smtClean="0"/>
              <a:t>年</a:t>
            </a:r>
            <a:r>
              <a:rPr kumimoji="1" lang="en-US" altLang="ja-JP" dirty="0" smtClean="0"/>
              <a:t>5</a:t>
            </a:r>
            <a:r>
              <a:rPr kumimoji="1" lang="ja-JP" altLang="en-US" dirty="0" smtClean="0"/>
              <a:t>月）</a:t>
            </a:r>
            <a:endParaRPr kumimoji="1" lang="ja-JP" altLang="en-US" dirty="0"/>
          </a:p>
        </p:txBody>
      </p:sp>
      <p:pic>
        <p:nvPicPr>
          <p:cNvPr id="2050" name="Picture 2" descr="https://statistics.stanford.edu/sites/default/files/Commencement-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5322" y="1484784"/>
            <a:ext cx="7971478" cy="46085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306514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2"/>
          </a:xfrm>
        </p:spPr>
        <p:txBody>
          <a:bodyPr/>
          <a:lstStyle/>
          <a:p>
            <a:r>
              <a:rPr lang="ja-JP" altLang="en-US" dirty="0"/>
              <a:t>博士学位授与式</a:t>
            </a:r>
            <a:endParaRPr kumimoji="1" lang="ja-JP" altLang="en-US" dirty="0"/>
          </a:p>
        </p:txBody>
      </p:sp>
      <p:pic>
        <p:nvPicPr>
          <p:cNvPr id="2050" name="Picture 2" descr="C:\Users\NaN Zhang\AppData\Local\Microsoft\Windows\Temporary Internet Files\Content.IE5\6E383ZLA\IMG_275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340768"/>
            <a:ext cx="7776864" cy="53732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28824854"/>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fontScale="90000"/>
          </a:bodyPr>
          <a:lstStyle/>
          <a:p>
            <a:r>
              <a:rPr lang="ja-JP" altLang="en-US" dirty="0"/>
              <a:t>国際交流センター</a:t>
            </a:r>
            <a:r>
              <a:rPr lang="en-US" altLang="ja-JP" dirty="0"/>
              <a:t/>
            </a:r>
            <a:br>
              <a:rPr lang="en-US" altLang="ja-JP" dirty="0"/>
            </a:br>
            <a:r>
              <a:rPr lang="en-US" altLang="ja-JP" dirty="0"/>
              <a:t>(</a:t>
            </a:r>
            <a:r>
              <a:rPr lang="en-US" altLang="ja-JP" b="1" dirty="0">
                <a:effectLst>
                  <a:outerShdw blurRad="38100" dist="38100" dir="2700000" algn="tl">
                    <a:srgbClr val="000000">
                      <a:alpha val="43137"/>
                    </a:srgbClr>
                  </a:outerShdw>
                </a:effectLst>
              </a:rPr>
              <a:t>The Bechtel International Center</a:t>
            </a:r>
            <a:r>
              <a:rPr lang="en-US" altLang="ja-JP" dirty="0"/>
              <a:t>)</a:t>
            </a:r>
            <a:endParaRPr kumimoji="1" lang="ja-JP" altLang="en-US" dirty="0"/>
          </a:p>
        </p:txBody>
      </p:sp>
      <p:pic>
        <p:nvPicPr>
          <p:cNvPr id="296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268760"/>
            <a:ext cx="8352928"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84623364"/>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a:t>ちょっと一服している私</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417638"/>
            <a:ext cx="7848872" cy="5440362"/>
          </a:xfrm>
          <a:prstGeom prst="rect">
            <a:avLst/>
          </a:prstGeom>
        </p:spPr>
      </p:pic>
    </p:spTree>
    <p:extLst>
      <p:ext uri="{BB962C8B-B14F-4D97-AF65-F5344CB8AC3E}">
        <p14:creationId xmlns:p14="http://schemas.microsoft.com/office/powerpoint/2010/main" val="4291405228"/>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95536" y="116632"/>
            <a:ext cx="8496944" cy="994122"/>
          </a:xfrm>
        </p:spPr>
        <p:txBody>
          <a:bodyPr>
            <a:normAutofit/>
          </a:bodyPr>
          <a:lstStyle/>
          <a:p>
            <a:r>
              <a:rPr kumimoji="1" lang="en-US" altLang="ja-JP" dirty="0" smtClean="0"/>
              <a:t>2014-2015</a:t>
            </a:r>
            <a:r>
              <a:rPr kumimoji="1" lang="ja-JP" altLang="en-US" dirty="0" smtClean="0"/>
              <a:t>年</a:t>
            </a:r>
            <a:r>
              <a:rPr lang="ja-JP" altLang="en-US" dirty="0" smtClean="0"/>
              <a:t>一年間</a:t>
            </a:r>
            <a:r>
              <a:rPr kumimoji="1" lang="ja-JP" altLang="en-US" dirty="0" smtClean="0"/>
              <a:t>で暮らした家</a:t>
            </a:r>
            <a:endParaRPr kumimoji="1" lang="ja-JP" altLang="en-US" dirty="0"/>
          </a:p>
        </p:txBody>
      </p:sp>
      <p:pic>
        <p:nvPicPr>
          <p:cNvPr id="18434" name="Picture 2" descr="F:\PHOTOfunSTUDIO\in CA\DSC01163[1].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268760"/>
            <a:ext cx="9144000" cy="5589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733906"/>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lstStyle/>
          <a:p>
            <a:r>
              <a:rPr kumimoji="1" lang="ja-JP" altLang="en-US" dirty="0" smtClean="0"/>
              <a:t>家に近くの公園</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33364" y="-652636"/>
            <a:ext cx="5877272" cy="9144000"/>
          </a:xfrm>
          <a:prstGeom prst="rect">
            <a:avLst/>
          </a:prstGeom>
        </p:spPr>
      </p:pic>
    </p:spTree>
    <p:extLst>
      <p:ext uri="{BB962C8B-B14F-4D97-AF65-F5344CB8AC3E}">
        <p14:creationId xmlns:p14="http://schemas.microsoft.com/office/powerpoint/2010/main" val="116698718"/>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692696"/>
            <a:ext cx="9144000" cy="6165304"/>
          </a:xfrm>
          <a:prstGeom prst="rect">
            <a:avLst/>
          </a:prstGeom>
        </p:spPr>
      </p:pic>
      <p:sp>
        <p:nvSpPr>
          <p:cNvPr id="4" name="正方形/長方形 3"/>
          <p:cNvSpPr/>
          <p:nvPr/>
        </p:nvSpPr>
        <p:spPr>
          <a:xfrm>
            <a:off x="2555776" y="260648"/>
            <a:ext cx="3837910" cy="523220"/>
          </a:xfrm>
          <a:prstGeom prst="rect">
            <a:avLst/>
          </a:prstGeom>
        </p:spPr>
        <p:txBody>
          <a:bodyPr wrap="none">
            <a:spAutoFit/>
          </a:bodyPr>
          <a:lstStyle/>
          <a:p>
            <a:r>
              <a:rPr lang="ja-JP" altLang="ja-JP" sz="2800" b="1" dirty="0">
                <a:solidFill>
                  <a:srgbClr val="666699"/>
                </a:solidFill>
                <a:latin typeface="Arial" panose="020B0604020202020204" pitchFamily="34" charset="0"/>
              </a:rPr>
              <a:t>ニューヨーク市の行政区</a:t>
            </a:r>
            <a:endParaRPr lang="ja-JP" altLang="en-US" sz="2800" b="1" dirty="0"/>
          </a:p>
        </p:txBody>
      </p:sp>
      <p:sp>
        <p:nvSpPr>
          <p:cNvPr id="5" name="正方形/長方形 4"/>
          <p:cNvSpPr/>
          <p:nvPr/>
        </p:nvSpPr>
        <p:spPr>
          <a:xfrm>
            <a:off x="5349658" y="1929234"/>
            <a:ext cx="1338828" cy="369332"/>
          </a:xfrm>
          <a:prstGeom prst="rect">
            <a:avLst/>
          </a:prstGeom>
          <a:solidFill>
            <a:srgbClr val="FFFF00"/>
          </a:solidFill>
        </p:spPr>
        <p:txBody>
          <a:bodyPr wrap="none">
            <a:spAutoFit/>
          </a:bodyPr>
          <a:lstStyle/>
          <a:p>
            <a:pPr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プロンクス</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6" name="正方形/長方形 5"/>
          <p:cNvSpPr/>
          <p:nvPr/>
        </p:nvSpPr>
        <p:spPr>
          <a:xfrm>
            <a:off x="3491880" y="2875002"/>
            <a:ext cx="1569660" cy="369332"/>
          </a:xfrm>
          <a:prstGeom prst="rect">
            <a:avLst/>
          </a:prstGeom>
          <a:solidFill>
            <a:srgbClr val="FFFF00"/>
          </a:solidFill>
        </p:spPr>
        <p:txBody>
          <a:bodyPr wrap="none">
            <a:spAutoFit/>
          </a:bodyPr>
          <a:lstStyle/>
          <a:p>
            <a:pPr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マンハッタン</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8" name="正方形/長方形 7"/>
          <p:cNvSpPr/>
          <p:nvPr/>
        </p:nvSpPr>
        <p:spPr>
          <a:xfrm>
            <a:off x="6417168" y="3852283"/>
            <a:ext cx="1338828" cy="369332"/>
          </a:xfrm>
          <a:prstGeom prst="rect">
            <a:avLst/>
          </a:prstGeom>
          <a:solidFill>
            <a:srgbClr val="FFFF00"/>
          </a:solidFill>
        </p:spPr>
        <p:txBody>
          <a:bodyPr wrap="none">
            <a:spAutoFit/>
          </a:bodyPr>
          <a:lstStyle/>
          <a:p>
            <a:pPr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クイーンズ</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9" name="正方形/長方形 8"/>
          <p:cNvSpPr/>
          <p:nvPr/>
        </p:nvSpPr>
        <p:spPr>
          <a:xfrm>
            <a:off x="4211960" y="4767798"/>
            <a:ext cx="1569660" cy="369332"/>
          </a:xfrm>
          <a:prstGeom prst="rect">
            <a:avLst/>
          </a:prstGeom>
          <a:solidFill>
            <a:srgbClr val="00B050"/>
          </a:solidFill>
        </p:spPr>
        <p:txBody>
          <a:bodyPr wrap="none">
            <a:spAutoFit/>
          </a:bodyPr>
          <a:lstStyle/>
          <a:p>
            <a:pPr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ブルックリン</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
        <p:nvSpPr>
          <p:cNvPr id="10" name="正方形/長方形 9"/>
          <p:cNvSpPr/>
          <p:nvPr/>
        </p:nvSpPr>
        <p:spPr>
          <a:xfrm>
            <a:off x="899592" y="5609327"/>
            <a:ext cx="2262158" cy="369332"/>
          </a:xfrm>
          <a:prstGeom prst="rect">
            <a:avLst/>
          </a:prstGeom>
          <a:solidFill>
            <a:srgbClr val="FFFF00"/>
          </a:solidFill>
        </p:spPr>
        <p:txBody>
          <a:bodyPr wrap="none">
            <a:spAutoFit/>
          </a:bodyPr>
          <a:lstStyle/>
          <a:p>
            <a:pPr algn="just">
              <a:spcAft>
                <a:spcPts val="0"/>
              </a:spcAft>
            </a:pPr>
            <a:r>
              <a:rPr lang="ja-JP" altLang="ja-JP" kern="100" dirty="0">
                <a:latin typeface="Century" panose="02040604050505020304" pitchFamily="18" charset="0"/>
                <a:ea typeface="ＭＳ 明朝" panose="02020609040205080304" pitchFamily="17" charset="-128"/>
                <a:cs typeface="Times New Roman" panose="02020603050405020304" pitchFamily="18" charset="0"/>
              </a:rPr>
              <a:t>スタテンアイランド</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31837523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1000"/>
                                        <p:tgtEl>
                                          <p:spTgt spid="5"/>
                                        </p:tgtEl>
                                      </p:cBhvr>
                                    </p:animEffect>
                                    <p:anim calcmode="lin" valueType="num">
                                      <p:cBhvr>
                                        <p:cTn id="29" dur="1000" fill="hold"/>
                                        <p:tgtEl>
                                          <p:spTgt spid="5"/>
                                        </p:tgtEl>
                                        <p:attrNameLst>
                                          <p:attrName>ppt_x</p:attrName>
                                        </p:attrNameLst>
                                      </p:cBhvr>
                                      <p:tavLst>
                                        <p:tav tm="0">
                                          <p:val>
                                            <p:strVal val="#ppt_x"/>
                                          </p:val>
                                        </p:tav>
                                        <p:tav tm="100000">
                                          <p:val>
                                            <p:strVal val="#ppt_x"/>
                                          </p:val>
                                        </p:tav>
                                      </p:tavLst>
                                    </p:anim>
                                    <p:anim calcmode="lin" valueType="num">
                                      <p:cBhvr>
                                        <p:cTn id="30"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1000"/>
                                        <p:tgtEl>
                                          <p:spTgt spid="10"/>
                                        </p:tgtEl>
                                      </p:cBhvr>
                                    </p:animEffect>
                                    <p:anim calcmode="lin" valueType="num">
                                      <p:cBhvr>
                                        <p:cTn id="36" dur="1000" fill="hold"/>
                                        <p:tgtEl>
                                          <p:spTgt spid="10"/>
                                        </p:tgtEl>
                                        <p:attrNameLst>
                                          <p:attrName>ppt_x</p:attrName>
                                        </p:attrNameLst>
                                      </p:cBhvr>
                                      <p:tavLst>
                                        <p:tav tm="0">
                                          <p:val>
                                            <p:strVal val="#ppt_x"/>
                                          </p:val>
                                        </p:tav>
                                        <p:tav tm="100000">
                                          <p:val>
                                            <p:strVal val="#ppt_x"/>
                                          </p:val>
                                        </p:tav>
                                      </p:tavLst>
                                    </p:anim>
                                    <p:anim calcmode="lin" valueType="num">
                                      <p:cBhvr>
                                        <p:cTn id="37"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8" grpId="0" animBg="1"/>
      <p:bldP spid="9" grpId="0" animBg="1"/>
      <p:bldP spid="1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fontScale="90000"/>
          </a:bodyPr>
          <a:lstStyle/>
          <a:p>
            <a:r>
              <a:rPr lang="en-US" altLang="ja-JP" b="1" dirty="0" smtClean="0"/>
              <a:t/>
            </a:r>
            <a:br>
              <a:rPr lang="en-US" altLang="ja-JP" b="1" dirty="0" smtClean="0"/>
            </a:br>
            <a:r>
              <a:rPr lang="en-US" altLang="ja-JP" b="1" dirty="0" err="1" smtClean="0"/>
              <a:t>Whisman</a:t>
            </a:r>
            <a:r>
              <a:rPr lang="en-US" altLang="ja-JP" b="1" dirty="0" smtClean="0"/>
              <a:t> </a:t>
            </a:r>
            <a:r>
              <a:rPr lang="en-US" altLang="ja-JP" b="1" dirty="0"/>
              <a:t>Park</a:t>
            </a:r>
            <a:r>
              <a:rPr lang="ja-JP" altLang="ja-JP" b="1" dirty="0"/>
              <a:t/>
            </a:r>
            <a:br>
              <a:rPr lang="ja-JP" altLang="ja-JP" b="1" dirty="0"/>
            </a:b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05369" y="-580629"/>
            <a:ext cx="5733257" cy="9144003"/>
          </a:xfrm>
          <a:prstGeom prst="rect">
            <a:avLst/>
          </a:prstGeom>
        </p:spPr>
      </p:pic>
    </p:spTree>
    <p:extLst>
      <p:ext uri="{BB962C8B-B14F-4D97-AF65-F5344CB8AC3E}">
        <p14:creationId xmlns:p14="http://schemas.microsoft.com/office/powerpoint/2010/main" val="3235666184"/>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052736"/>
            <a:ext cx="9144000" cy="5805264"/>
          </a:xfrm>
          <a:prstGeom prst="rect">
            <a:avLst/>
          </a:prstGeom>
        </p:spPr>
      </p:pic>
      <p:sp>
        <p:nvSpPr>
          <p:cNvPr id="3" name="正方形/長方形 2"/>
          <p:cNvSpPr/>
          <p:nvPr/>
        </p:nvSpPr>
        <p:spPr>
          <a:xfrm>
            <a:off x="683568" y="332656"/>
            <a:ext cx="7600157" cy="584775"/>
          </a:xfrm>
          <a:prstGeom prst="rect">
            <a:avLst/>
          </a:prstGeom>
        </p:spPr>
        <p:txBody>
          <a:bodyPr wrap="none">
            <a:spAutoFit/>
          </a:bodyPr>
          <a:lstStyle/>
          <a:p>
            <a:pPr algn="just">
              <a:spcAft>
                <a:spcPts val="0"/>
              </a:spcAft>
            </a:pPr>
            <a:r>
              <a:rPr lang="ja-JP" altLang="en-US" sz="3200" b="1" kern="100" dirty="0" smtClean="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rPr>
              <a:t>公園の看板に示される</a:t>
            </a:r>
            <a:r>
              <a:rPr lang="ja-JP" altLang="ja-JP" sz="3200" b="1" kern="100" dirty="0" smtClean="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rPr>
              <a:t>犬</a:t>
            </a:r>
            <a:r>
              <a:rPr lang="ja-JP" altLang="ja-JP" sz="3200" b="1" kern="100" dirty="0">
                <a:effectLst>
                  <a:outerShdw blurRad="38100" dist="38100" dir="2700000" algn="tl">
                    <a:srgbClr val="000000">
                      <a:alpha val="43137"/>
                    </a:srgbClr>
                  </a:outerShdw>
                </a:effectLst>
                <a:latin typeface="Century" panose="02040604050505020304" pitchFamily="18" charset="0"/>
                <a:ea typeface="ＭＳ 明朝" panose="02020609040205080304" pitchFamily="17" charset="-128"/>
                <a:cs typeface="Times New Roman" panose="02020603050405020304" pitchFamily="18" charset="0"/>
              </a:rPr>
              <a:t>の散歩のルール</a:t>
            </a:r>
          </a:p>
        </p:txBody>
      </p:sp>
    </p:spTree>
    <p:extLst>
      <p:ext uri="{BB962C8B-B14F-4D97-AF65-F5344CB8AC3E}">
        <p14:creationId xmlns:p14="http://schemas.microsoft.com/office/powerpoint/2010/main" val="3937382694"/>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kumimoji="1" lang="ja-JP" altLang="en-US" dirty="0" smtClean="0"/>
              <a:t>　　夕方ごろから芝生での映画</a:t>
            </a:r>
            <a:r>
              <a:rPr lang="ja-JP" altLang="en-US" dirty="0"/>
              <a:t>会</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669368" y="-5072"/>
            <a:ext cx="5805264" cy="7920880"/>
          </a:xfrm>
          <a:prstGeom prst="rect">
            <a:avLst/>
          </a:prstGeom>
        </p:spPr>
      </p:pic>
    </p:spTree>
    <p:extLst>
      <p:ext uri="{BB962C8B-B14F-4D97-AF65-F5344CB8AC3E}">
        <p14:creationId xmlns:p14="http://schemas.microsoft.com/office/powerpoint/2010/main" val="275779602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fontScale="90000"/>
          </a:bodyPr>
          <a:lstStyle/>
          <a:p>
            <a:r>
              <a:rPr lang="ja-JP" altLang="en-US" dirty="0"/>
              <a:t>あちらで見られた</a:t>
            </a:r>
            <a:r>
              <a:rPr lang="ja-JP" altLang="en-US" dirty="0" smtClean="0"/>
              <a:t>広島系の喫茶店</a:t>
            </a:r>
            <a:r>
              <a:rPr lang="en-US" altLang="ja-JP" dirty="0" smtClean="0"/>
              <a:t>Great Mall of the Bay </a:t>
            </a:r>
            <a:r>
              <a:rPr lang="en-US" altLang="ja-JP" dirty="0"/>
              <a:t>Area san </a:t>
            </a:r>
            <a:r>
              <a:rPr lang="en-US" altLang="ja-JP" dirty="0" err="1" smtClean="0"/>
              <a:t>jose</a:t>
            </a:r>
            <a:r>
              <a:rPr lang="en-US" altLang="ja-JP" dirty="0" smtClean="0"/>
              <a:t> CA</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82154"/>
            <a:ext cx="9144000" cy="5575846"/>
          </a:xfrm>
          <a:prstGeom prst="rect">
            <a:avLst/>
          </a:prstGeom>
        </p:spPr>
      </p:pic>
    </p:spTree>
    <p:extLst>
      <p:ext uri="{BB962C8B-B14F-4D97-AF65-F5344CB8AC3E}">
        <p14:creationId xmlns:p14="http://schemas.microsoft.com/office/powerpoint/2010/main" val="862314570"/>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0"/>
            <a:ext cx="8712968" cy="785818"/>
          </a:xfrm>
        </p:spPr>
        <p:txBody>
          <a:bodyPr>
            <a:normAutofit/>
          </a:bodyPr>
          <a:lstStyle/>
          <a:p>
            <a:r>
              <a:rPr kumimoji="1" lang="en-US" altLang="ja-JP" sz="3600" b="1" dirty="0" smtClean="0"/>
              <a:t>Mountain View City</a:t>
            </a:r>
            <a:r>
              <a:rPr kumimoji="1" lang="ja-JP" altLang="en-US" sz="3600" b="1" dirty="0" smtClean="0"/>
              <a:t>で迎えたクリスマス</a:t>
            </a:r>
            <a:endParaRPr kumimoji="1" lang="ja-JP" altLang="en-US" sz="3600" b="1" dirty="0"/>
          </a:p>
        </p:txBody>
      </p:sp>
      <p:pic>
        <p:nvPicPr>
          <p:cNvPr id="6146" name="Picture 2" descr="C:\Users\NaN Zhang\AppData\Local\Microsoft\Windows\Temporary Internet Files\Content.IE5\K3FWRR4G\IMG_069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08720"/>
            <a:ext cx="9144000" cy="59492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02787961"/>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323528" y="50894"/>
            <a:ext cx="8496944" cy="785818"/>
          </a:xfrm>
        </p:spPr>
        <p:txBody>
          <a:bodyPr>
            <a:noAutofit/>
          </a:bodyPr>
          <a:lstStyle/>
          <a:p>
            <a:r>
              <a:rPr lang="en-US" altLang="ja-JP" sz="3600" b="1" dirty="0"/>
              <a:t>Mountain View City</a:t>
            </a:r>
            <a:r>
              <a:rPr lang="ja-JP" altLang="en-US" sz="3600" b="1" dirty="0"/>
              <a:t>で迎えたクリスマス</a:t>
            </a:r>
            <a:endParaRPr kumimoji="1" lang="ja-JP" altLang="en-US" sz="3600" dirty="0"/>
          </a:p>
        </p:txBody>
      </p:sp>
      <p:pic>
        <p:nvPicPr>
          <p:cNvPr id="7170" name="Picture 2" descr="C:\Users\NaN Zhang\AppData\Local\Microsoft\Windows\Temporary Internet Files\Content.IE5\K3FWRR4G\IMG_0716.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836712"/>
            <a:ext cx="8128000" cy="564028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1607671"/>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C:\Users\NaN Zhang\AppData\Local\Microsoft\Windows\Temporary Internet Files\Content.IE5\K3FWRR4G\IMG_071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8000" y="381000"/>
            <a:ext cx="8128000" cy="609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1192800"/>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dirty="0" smtClean="0"/>
              <a:t>カリフォニアの春が来た</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834071" y="-416433"/>
            <a:ext cx="5440362" cy="9108504"/>
          </a:xfrm>
          <a:prstGeom prst="rect">
            <a:avLst/>
          </a:prstGeom>
        </p:spPr>
      </p:pic>
    </p:spTree>
    <p:extLst>
      <p:ext uri="{BB962C8B-B14F-4D97-AF65-F5344CB8AC3E}">
        <p14:creationId xmlns:p14="http://schemas.microsoft.com/office/powerpoint/2010/main" val="417774247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fontScale="90000"/>
          </a:bodyPr>
          <a:lstStyle/>
          <a:p>
            <a:r>
              <a:rPr kumimoji="1" lang="en-US" altLang="ja-JP" dirty="0" smtClean="0"/>
              <a:t>Coyote Creek Park Chain in San Jose</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065412" y="445358"/>
            <a:ext cx="5157192" cy="7632849"/>
          </a:xfrm>
          <a:prstGeom prst="rect">
            <a:avLst/>
          </a:prstGeom>
        </p:spPr>
      </p:pic>
    </p:spTree>
    <p:extLst>
      <p:ext uri="{BB962C8B-B14F-4D97-AF65-F5344CB8AC3E}">
        <p14:creationId xmlns:p14="http://schemas.microsoft.com/office/powerpoint/2010/main" val="2965518871"/>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22114"/>
          </a:xfrm>
        </p:spPr>
        <p:txBody>
          <a:bodyPr>
            <a:normAutofit/>
          </a:bodyPr>
          <a:lstStyle/>
          <a:p>
            <a:r>
              <a:rPr lang="ja-JP" altLang="en-US" b="1" dirty="0"/>
              <a:t>アメリカでの</a:t>
            </a:r>
            <a:r>
              <a:rPr lang="ja-JP" altLang="en-US" b="1" dirty="0" smtClean="0"/>
              <a:t>チップ</a:t>
            </a:r>
            <a:r>
              <a:rPr kumimoji="1" lang="ja-JP" altLang="en-US" b="1" dirty="0" smtClean="0"/>
              <a:t>の由来</a:t>
            </a:r>
            <a:r>
              <a:rPr kumimoji="1" lang="en-US" altLang="ja-JP" b="1" dirty="0" smtClean="0"/>
              <a:t>(</a:t>
            </a:r>
            <a:r>
              <a:rPr kumimoji="1" lang="ja-JP" altLang="en-US" b="1" dirty="0" smtClean="0"/>
              <a:t>雑学</a:t>
            </a:r>
            <a:r>
              <a:rPr kumimoji="1" lang="en-US" altLang="ja-JP" b="1" dirty="0" smtClean="0"/>
              <a:t>)</a:t>
            </a:r>
            <a:endParaRPr kumimoji="1" lang="ja-JP" altLang="en-US" b="1" dirty="0"/>
          </a:p>
        </p:txBody>
      </p:sp>
      <p:sp>
        <p:nvSpPr>
          <p:cNvPr id="3" name="コンテンツ プレースホルダー 2"/>
          <p:cNvSpPr>
            <a:spLocks noGrp="1"/>
          </p:cNvSpPr>
          <p:nvPr>
            <p:ph idx="1"/>
          </p:nvPr>
        </p:nvSpPr>
        <p:spPr>
          <a:xfrm>
            <a:off x="457200" y="1196752"/>
            <a:ext cx="8229600" cy="4929411"/>
          </a:xfrm>
        </p:spPr>
        <p:txBody>
          <a:bodyPr>
            <a:normAutofit fontScale="85000" lnSpcReduction="20000"/>
          </a:bodyPr>
          <a:lstStyle/>
          <a:p>
            <a:r>
              <a:rPr kumimoji="1" lang="ja-JP" altLang="en-US" dirty="0" smtClean="0"/>
              <a:t>歴史のアピソードとして、</a:t>
            </a:r>
            <a:r>
              <a:rPr kumimoji="1" lang="en-US" altLang="ja-JP" dirty="0" smtClean="0"/>
              <a:t>“</a:t>
            </a:r>
            <a:r>
              <a:rPr kumimoji="1" lang="en-US" altLang="ja-JP" dirty="0" smtClean="0">
                <a:solidFill>
                  <a:srgbClr val="FF0000"/>
                </a:solidFill>
              </a:rPr>
              <a:t>Tip</a:t>
            </a:r>
            <a:r>
              <a:rPr kumimoji="1" lang="en-US" altLang="ja-JP" dirty="0" smtClean="0"/>
              <a:t>”</a:t>
            </a:r>
            <a:r>
              <a:rPr kumimoji="1" lang="ja-JP" altLang="en-US" dirty="0" smtClean="0"/>
              <a:t>という言葉は数世紀前の英国のコーヒーハウスにまで遡ることができるそうです。</a:t>
            </a:r>
            <a:r>
              <a:rPr kumimoji="1" lang="en-US" altLang="ja-JP" dirty="0" smtClean="0"/>
              <a:t>As a historical footnote, one school of thought holds that the term “tip” can be traced to British coffeehouses a few centuries back.</a:t>
            </a:r>
          </a:p>
          <a:p>
            <a:endParaRPr kumimoji="1" lang="en-US" altLang="ja-JP" dirty="0" smtClean="0"/>
          </a:p>
          <a:p>
            <a:r>
              <a:rPr lang="ja-JP" altLang="en-US" dirty="0"/>
              <a:t>店には「迅速な対応を保証するため</a:t>
            </a:r>
            <a:r>
              <a:rPr lang="ja-JP" altLang="en-US" dirty="0" smtClean="0"/>
              <a:t>に</a:t>
            </a:r>
            <a:r>
              <a:rPr lang="en-US" altLang="ja-JP" dirty="0" smtClean="0"/>
              <a:t>(</a:t>
            </a:r>
            <a:r>
              <a:rPr lang="en-US" altLang="ja-JP" dirty="0" smtClean="0">
                <a:solidFill>
                  <a:srgbClr val="FF0000"/>
                </a:solidFill>
              </a:rPr>
              <a:t>T</a:t>
            </a:r>
            <a:r>
              <a:rPr lang="en-US" altLang="ja-JP" dirty="0" smtClean="0"/>
              <a:t>o</a:t>
            </a:r>
            <a:r>
              <a:rPr lang="en-US" altLang="ja-JP" dirty="0" smtClean="0">
                <a:solidFill>
                  <a:srgbClr val="FF0000"/>
                </a:solidFill>
              </a:rPr>
              <a:t> I</a:t>
            </a:r>
            <a:r>
              <a:rPr lang="en-US" altLang="ja-JP" dirty="0" smtClean="0"/>
              <a:t>nsure</a:t>
            </a:r>
            <a:r>
              <a:rPr lang="en-US" altLang="ja-JP" dirty="0" smtClean="0">
                <a:solidFill>
                  <a:srgbClr val="FF0000"/>
                </a:solidFill>
              </a:rPr>
              <a:t> P</a:t>
            </a:r>
            <a:r>
              <a:rPr lang="en-US" altLang="ja-JP" dirty="0" smtClean="0"/>
              <a:t>romptitude)</a:t>
            </a:r>
            <a:r>
              <a:rPr lang="ja-JP" altLang="en-US" dirty="0" smtClean="0"/>
              <a:t>」と書かれた掲示とともに、硬貨を入れるためのお碗が置いてあった、と言われています。そこから</a:t>
            </a:r>
            <a:r>
              <a:rPr lang="en-US" altLang="ja-JP" dirty="0" smtClean="0">
                <a:solidFill>
                  <a:srgbClr val="FF0000"/>
                </a:solidFill>
              </a:rPr>
              <a:t>Tip</a:t>
            </a:r>
            <a:r>
              <a:rPr lang="ja-JP" altLang="en-US" dirty="0" smtClean="0"/>
              <a:t>になったのです。そしてそのお金は、食事の初めに入れられました</a:t>
            </a:r>
            <a:r>
              <a:rPr lang="ja-JP" altLang="en-US" dirty="0"/>
              <a:t>。</a:t>
            </a:r>
            <a:r>
              <a:rPr lang="en-US" altLang="ja-JP" dirty="0" smtClean="0"/>
              <a:t>They supposedly had coin bowls with signs saying “</a:t>
            </a:r>
            <a:r>
              <a:rPr lang="en-US" altLang="ja-JP" dirty="0" smtClean="0">
                <a:solidFill>
                  <a:srgbClr val="FF0000"/>
                </a:solidFill>
              </a:rPr>
              <a:t>T</a:t>
            </a:r>
            <a:r>
              <a:rPr lang="en-US" altLang="ja-JP" dirty="0" smtClean="0"/>
              <a:t>o</a:t>
            </a:r>
            <a:r>
              <a:rPr lang="en-US" altLang="ja-JP" dirty="0" smtClean="0">
                <a:solidFill>
                  <a:srgbClr val="FF0000"/>
                </a:solidFill>
              </a:rPr>
              <a:t> I</a:t>
            </a:r>
            <a:r>
              <a:rPr lang="en-US" altLang="ja-JP" dirty="0" smtClean="0"/>
              <a:t>nsure</a:t>
            </a:r>
            <a:r>
              <a:rPr lang="en-US" altLang="ja-JP" dirty="0" smtClean="0">
                <a:solidFill>
                  <a:srgbClr val="FF0000"/>
                </a:solidFill>
              </a:rPr>
              <a:t> P</a:t>
            </a:r>
            <a:r>
              <a:rPr lang="en-US" altLang="ja-JP" dirty="0" smtClean="0"/>
              <a:t>romptitude.” Hence “</a:t>
            </a:r>
            <a:r>
              <a:rPr lang="en-US" altLang="ja-JP" dirty="0">
                <a:solidFill>
                  <a:srgbClr val="FF0000"/>
                </a:solidFill>
              </a:rPr>
              <a:t>T</a:t>
            </a:r>
            <a:r>
              <a:rPr lang="en-US" altLang="ja-JP" dirty="0" smtClean="0">
                <a:solidFill>
                  <a:srgbClr val="FF0000"/>
                </a:solidFill>
              </a:rPr>
              <a:t>ip</a:t>
            </a:r>
            <a:r>
              <a:rPr lang="en-US" altLang="ja-JP" dirty="0" smtClean="0"/>
              <a:t>.” </a:t>
            </a:r>
            <a:r>
              <a:rPr kumimoji="1" lang="en-US" altLang="ja-JP" dirty="0" smtClean="0"/>
              <a:t>And the money was given at the beginning of a meal.</a:t>
            </a:r>
            <a:endParaRPr kumimoji="1" lang="ja-JP" altLang="en-US" dirty="0"/>
          </a:p>
        </p:txBody>
      </p:sp>
    </p:spTree>
    <p:extLst>
      <p:ext uri="{BB962C8B-B14F-4D97-AF65-F5344CB8AC3E}">
        <p14:creationId xmlns:p14="http://schemas.microsoft.com/office/powerpoint/2010/main" val="799609788"/>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8" name="Picture 4" descr="https://upload.wikimedia.org/wikipedia/commons/thumb/0/04/NYC_subway-4D.svg/1024px-NYC_subway-4D.svg.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798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円/楕円 1"/>
          <p:cNvSpPr/>
          <p:nvPr/>
        </p:nvSpPr>
        <p:spPr>
          <a:xfrm>
            <a:off x="827584" y="188640"/>
            <a:ext cx="864096"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3" name="円/楕円 2"/>
          <p:cNvSpPr/>
          <p:nvPr/>
        </p:nvSpPr>
        <p:spPr>
          <a:xfrm>
            <a:off x="3707904" y="1844824"/>
            <a:ext cx="864096"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4" name="円/楕円 3"/>
          <p:cNvSpPr/>
          <p:nvPr/>
        </p:nvSpPr>
        <p:spPr>
          <a:xfrm>
            <a:off x="3347864" y="4221088"/>
            <a:ext cx="864096" cy="360040"/>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5" name="円/楕円 4"/>
          <p:cNvSpPr/>
          <p:nvPr/>
        </p:nvSpPr>
        <p:spPr>
          <a:xfrm>
            <a:off x="179512" y="5661248"/>
            <a:ext cx="1080120" cy="432048"/>
          </a:xfrm>
          <a:prstGeom prst="ellipse">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6" name="円/楕円 5"/>
          <p:cNvSpPr/>
          <p:nvPr/>
        </p:nvSpPr>
        <p:spPr>
          <a:xfrm>
            <a:off x="957156" y="2308243"/>
            <a:ext cx="1008112" cy="432048"/>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ja-JP" altLang="en-US"/>
          </a:p>
        </p:txBody>
      </p:sp>
    </p:spTree>
    <p:extLst>
      <p:ext uri="{BB962C8B-B14F-4D97-AF65-F5344CB8AC3E}">
        <p14:creationId xmlns:p14="http://schemas.microsoft.com/office/powerpoint/2010/main" val="206396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down)">
                                      <p:cBhvr>
                                        <p:cTn id="22" dur="500"/>
                                        <p:tgtEl>
                                          <p:spTgt spid="4"/>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down)">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78098"/>
          </a:xfrm>
        </p:spPr>
        <p:txBody>
          <a:bodyPr>
            <a:normAutofit/>
          </a:bodyPr>
          <a:lstStyle/>
          <a:p>
            <a:r>
              <a:rPr lang="ja-JP" altLang="en-US" sz="4000" b="1" dirty="0"/>
              <a:t>チップが必要なサービス、標準額</a:t>
            </a:r>
            <a:endParaRPr kumimoji="1" lang="ja-JP" altLang="en-US" sz="4000" dirty="0"/>
          </a:p>
        </p:txBody>
      </p:sp>
      <p:sp>
        <p:nvSpPr>
          <p:cNvPr id="3" name="コンテンツ プレースホルダー 2"/>
          <p:cNvSpPr>
            <a:spLocks noGrp="1"/>
          </p:cNvSpPr>
          <p:nvPr>
            <p:ph idx="1"/>
          </p:nvPr>
        </p:nvSpPr>
        <p:spPr>
          <a:xfrm>
            <a:off x="457200" y="1124744"/>
            <a:ext cx="8229600" cy="5472608"/>
          </a:xfrm>
        </p:spPr>
        <p:txBody>
          <a:bodyPr>
            <a:normAutofit fontScale="92500" lnSpcReduction="20000"/>
          </a:bodyPr>
          <a:lstStyle/>
          <a:p>
            <a:r>
              <a:rPr lang="ja-JP" altLang="en-US" sz="2400" b="1" dirty="0"/>
              <a:t>ホテルの</a:t>
            </a:r>
            <a:r>
              <a:rPr lang="ja-JP" altLang="en-US" sz="2400" b="1" dirty="0" smtClean="0"/>
              <a:t>ドアマン</a:t>
            </a:r>
            <a:r>
              <a:rPr lang="en-US" altLang="ja-JP" sz="2400" b="1" dirty="0" smtClean="0"/>
              <a:t>: </a:t>
            </a:r>
            <a:r>
              <a:rPr lang="ja-JP" altLang="en-US" sz="2000" dirty="0" smtClean="0"/>
              <a:t>車</a:t>
            </a:r>
            <a:r>
              <a:rPr lang="ja-JP" altLang="en-US" sz="2000" dirty="0"/>
              <a:t>、タクシーなどで玄関先まで乗りつけ、荷物を運んでもらった場合、荷物</a:t>
            </a:r>
            <a:r>
              <a:rPr lang="en-US" altLang="ja-JP" sz="2000" dirty="0"/>
              <a:t>1</a:t>
            </a:r>
            <a:r>
              <a:rPr lang="ja-JP" altLang="en-US" sz="2000" dirty="0" err="1"/>
              <a:t>つに</a:t>
            </a:r>
            <a:r>
              <a:rPr lang="ja-JP" altLang="en-US" sz="2000" dirty="0" smtClean="0"/>
              <a:t>つき</a:t>
            </a:r>
            <a:r>
              <a:rPr lang="en-US" altLang="ja-JP" sz="2000" dirty="0" smtClean="0"/>
              <a:t>, 1</a:t>
            </a:r>
            <a:r>
              <a:rPr lang="ja-JP" altLang="en-US" sz="2000" dirty="0"/>
              <a:t>ドルくらいが相場だが、荷物を運び終わった時に「サンキュー」と言いながら渡すようにしよう</a:t>
            </a:r>
            <a:r>
              <a:rPr lang="ja-JP" altLang="en-US" sz="2000" dirty="0" smtClean="0"/>
              <a:t>。</a:t>
            </a:r>
            <a:endParaRPr lang="en-US" altLang="ja-JP" sz="2000" dirty="0" smtClean="0"/>
          </a:p>
          <a:p>
            <a:endParaRPr lang="en-US" altLang="ja-JP" sz="2000" dirty="0" smtClean="0"/>
          </a:p>
          <a:p>
            <a:r>
              <a:rPr lang="ja-JP" altLang="en-US" sz="2000" b="1" dirty="0" smtClean="0"/>
              <a:t>ハウスキーピング</a:t>
            </a:r>
            <a:r>
              <a:rPr lang="en-US" altLang="ja-JP" sz="2000" b="1" dirty="0" smtClean="0"/>
              <a:t>: </a:t>
            </a:r>
            <a:r>
              <a:rPr lang="ja-JP" altLang="en-US" sz="2000" dirty="0" smtClean="0"/>
              <a:t>ハウスキーピング</a:t>
            </a:r>
            <a:r>
              <a:rPr lang="ja-JP" altLang="en-US" sz="2000" dirty="0"/>
              <a:t>とは、ホテルの部屋の掃除、シーツの張替えなどをしてくれるメイドさん。毎朝、ベッド</a:t>
            </a:r>
            <a:r>
              <a:rPr lang="en-US" altLang="ja-JP" sz="2000" dirty="0"/>
              <a:t>1</a:t>
            </a:r>
            <a:r>
              <a:rPr lang="ja-JP" altLang="en-US" sz="2000" dirty="0"/>
              <a:t>台につき</a:t>
            </a:r>
            <a:r>
              <a:rPr lang="en-US" altLang="ja-JP" sz="2000" dirty="0"/>
              <a:t>1</a:t>
            </a:r>
            <a:r>
              <a:rPr lang="ja-JP" altLang="en-US" sz="2000" dirty="0"/>
              <a:t>ドルを、ベッド脇のナイトテーブルに置けば</a:t>
            </a:r>
            <a:r>
              <a:rPr lang="en-US" altLang="ja-JP" sz="2000" dirty="0"/>
              <a:t>OK</a:t>
            </a:r>
            <a:r>
              <a:rPr lang="ja-JP" altLang="en-US" sz="2000" dirty="0" err="1" smtClean="0"/>
              <a:t>。</a:t>
            </a:r>
            <a:endParaRPr lang="en-US" altLang="ja-JP" sz="2000" dirty="0" smtClean="0"/>
          </a:p>
          <a:p>
            <a:endParaRPr lang="en-US" altLang="ja-JP" sz="2000" dirty="0" smtClean="0"/>
          </a:p>
          <a:p>
            <a:r>
              <a:rPr lang="ja-JP" altLang="en-US" sz="2000" b="1" dirty="0" smtClean="0"/>
              <a:t>タクシードライバー</a:t>
            </a:r>
            <a:r>
              <a:rPr lang="en-US" altLang="ja-JP" sz="2000" b="1" dirty="0" smtClean="0"/>
              <a:t>: </a:t>
            </a:r>
            <a:r>
              <a:rPr lang="ja-JP" altLang="en-US" sz="2000" dirty="0" smtClean="0"/>
              <a:t>タクシードライバー</a:t>
            </a:r>
            <a:r>
              <a:rPr lang="ja-JP" altLang="en-US" sz="2000" dirty="0"/>
              <a:t>へのチップは、メーター料金の</a:t>
            </a:r>
            <a:r>
              <a:rPr lang="en-US" altLang="ja-JP" sz="2000" dirty="0"/>
              <a:t>10-15%</a:t>
            </a:r>
            <a:r>
              <a:rPr lang="ja-JP" altLang="en-US" sz="2000" dirty="0"/>
              <a:t>が標準。例えばメーター料金が</a:t>
            </a:r>
            <a:r>
              <a:rPr lang="en-US" altLang="ja-JP" sz="2000" dirty="0"/>
              <a:t>$15</a:t>
            </a:r>
            <a:r>
              <a:rPr lang="ja-JP" altLang="en-US" sz="2000" dirty="0"/>
              <a:t>の場合、計算上のチップは</a:t>
            </a:r>
            <a:r>
              <a:rPr lang="en-US" altLang="ja-JP" sz="2000" dirty="0"/>
              <a:t>$1.50-$2.25</a:t>
            </a:r>
            <a:r>
              <a:rPr lang="ja-JP" altLang="en-US" sz="2000" dirty="0"/>
              <a:t>になるが、セント単位を切り捨て、又は切り上げて</a:t>
            </a:r>
            <a:r>
              <a:rPr lang="en-US" altLang="ja-JP" sz="2000" dirty="0"/>
              <a:t>$17</a:t>
            </a:r>
            <a:r>
              <a:rPr lang="ja-JP" altLang="en-US" sz="2000" dirty="0"/>
              <a:t>をドライバーに渡せば</a:t>
            </a:r>
            <a:r>
              <a:rPr lang="en-US" altLang="ja-JP" sz="2000" dirty="0"/>
              <a:t>OK</a:t>
            </a:r>
            <a:r>
              <a:rPr lang="ja-JP" altLang="en-US" sz="2000" dirty="0" err="1" smtClean="0"/>
              <a:t>。</a:t>
            </a:r>
            <a:endParaRPr lang="en-US" altLang="ja-JP" sz="2000" dirty="0" smtClean="0"/>
          </a:p>
          <a:p>
            <a:endParaRPr lang="en-US" altLang="ja-JP" sz="2000" dirty="0" smtClean="0"/>
          </a:p>
          <a:p>
            <a:r>
              <a:rPr lang="ja-JP" altLang="en-US" sz="2000" b="1" dirty="0"/>
              <a:t>レストランのウェイター、</a:t>
            </a:r>
            <a:r>
              <a:rPr lang="ja-JP" altLang="en-US" sz="2000" b="1" dirty="0" smtClean="0"/>
              <a:t>ウエイトレス</a:t>
            </a:r>
            <a:r>
              <a:rPr lang="en-US" altLang="ja-JP" sz="2000" b="1" dirty="0" smtClean="0"/>
              <a:t>: </a:t>
            </a:r>
            <a:r>
              <a:rPr lang="ja-JP" altLang="en-US" sz="2000" dirty="0" smtClean="0"/>
              <a:t>レストラン</a:t>
            </a:r>
            <a:r>
              <a:rPr lang="ja-JP" altLang="en-US" sz="2000" dirty="0"/>
              <a:t>でのチップは、</a:t>
            </a:r>
            <a:r>
              <a:rPr lang="en-US" altLang="ja-JP" sz="2000" dirty="0"/>
              <a:t>TAX</a:t>
            </a:r>
            <a:r>
              <a:rPr lang="ja-JP" altLang="en-US" sz="2000" dirty="0"/>
              <a:t>も含めた金額の</a:t>
            </a:r>
            <a:r>
              <a:rPr lang="en-US" altLang="ja-JP" sz="2000" dirty="0"/>
              <a:t>15-25%</a:t>
            </a:r>
            <a:r>
              <a:rPr lang="ja-JP" altLang="en-US" sz="2000" dirty="0"/>
              <a:t>が標準的だ。一般のレストランであれば</a:t>
            </a:r>
            <a:r>
              <a:rPr lang="en-US" altLang="ja-JP" sz="2000" dirty="0"/>
              <a:t>15-20%</a:t>
            </a:r>
            <a:r>
              <a:rPr lang="ja-JP" altLang="en-US" sz="2000" dirty="0"/>
              <a:t>の範囲で十分だが、超高級レストランでは、</a:t>
            </a:r>
            <a:r>
              <a:rPr lang="en-US" altLang="ja-JP" sz="2000" dirty="0"/>
              <a:t>25%</a:t>
            </a:r>
            <a:r>
              <a:rPr lang="ja-JP" altLang="en-US" sz="2000" dirty="0"/>
              <a:t>以上が標準となりつつある</a:t>
            </a:r>
            <a:r>
              <a:rPr lang="ja-JP" altLang="en-US" sz="2000" dirty="0" smtClean="0"/>
              <a:t>。</a:t>
            </a:r>
            <a:endParaRPr lang="en-US" altLang="ja-JP" sz="2000" dirty="0" smtClean="0"/>
          </a:p>
          <a:p>
            <a:endParaRPr lang="en-US" altLang="ja-JP" sz="2000" dirty="0" smtClean="0"/>
          </a:p>
          <a:p>
            <a:r>
              <a:rPr lang="ja-JP" altLang="en-US" sz="1900" dirty="0" smtClean="0">
                <a:solidFill>
                  <a:srgbClr val="002060"/>
                </a:solidFill>
              </a:rPr>
              <a:t>レストランでは、通常食事の終わった後にウエイター・ウエイトレスを呼び、伝票を持ってきてもらい、テーブルで清算するところが、アメリカの場合多い。その時必ず注意してほしいのが、「既にチップがその伝票に含まれているかどうか」という事。特に観光客の多い地域では、チップを置き忘れる人が多いので、その伝票にチップを予め入れ込んでいるケースが多い。</a:t>
            </a:r>
            <a:endParaRPr kumimoji="1" lang="ja-JP" altLang="en-US" sz="1900" dirty="0">
              <a:solidFill>
                <a:srgbClr val="002060"/>
              </a:solidFill>
            </a:endParaRPr>
          </a:p>
        </p:txBody>
      </p:sp>
      <p:sp>
        <p:nvSpPr>
          <p:cNvPr id="4" name="正方形/長方形 3"/>
          <p:cNvSpPr/>
          <p:nvPr/>
        </p:nvSpPr>
        <p:spPr>
          <a:xfrm>
            <a:off x="323528" y="5120024"/>
            <a:ext cx="8496944" cy="1477328"/>
          </a:xfrm>
          <a:prstGeom prst="rect">
            <a:avLst/>
          </a:prstGeom>
          <a:solidFill>
            <a:srgbClr val="FFFF00"/>
          </a:solidFill>
        </p:spPr>
        <p:txBody>
          <a:bodyPr wrap="square">
            <a:spAutoFit/>
          </a:bodyPr>
          <a:lstStyle/>
          <a:p>
            <a:pPr lvl="0" algn="just">
              <a:spcAft>
                <a:spcPts val="0"/>
              </a:spcAft>
              <a:tabLst>
                <a:tab pos="457200" algn="l"/>
              </a:tabLst>
            </a:pPr>
            <a:r>
              <a:rPr lang="ja-JP" altLang="ja-JP" b="1" kern="100" dirty="0">
                <a:latin typeface="Century" panose="02040604050505020304" pitchFamily="18" charset="0"/>
                <a:ea typeface="ＭＳ 明朝" panose="02020609040205080304" pitchFamily="17" charset="-128"/>
                <a:cs typeface="Times New Roman" panose="02020603050405020304" pitchFamily="18" charset="0"/>
              </a:rPr>
              <a:t>レストランでは、通常食事の終わった後にウエイター・ウエイトレスを呼び、伝票を持ってきてもらい、テーブルで清算するところが、アメリカの場合多い。その時必ず注意してほしいのが、「既にチップがその伝票に含まれているかどうか」という事。特に観光客の多い地域では、チップを置き忘れる人が多いので、その伝票にチップを予め入れ込んでいるケースが多い。</a:t>
            </a:r>
            <a:endParaRPr lang="ja-JP" altLang="ja-JP" kern="100" dirty="0">
              <a:effectLst/>
              <a:latin typeface="Century" panose="02040604050505020304" pitchFamily="18" charset="0"/>
              <a:ea typeface="ＭＳ 明朝" panose="02020609040205080304" pitchFamily="17" charset="-128"/>
              <a:cs typeface="Times New Roman" panose="02020603050405020304" pitchFamily="18" charset="0"/>
            </a:endParaRPr>
          </a:p>
        </p:txBody>
      </p:sp>
    </p:spTree>
    <p:extLst>
      <p:ext uri="{BB962C8B-B14F-4D97-AF65-F5344CB8AC3E}">
        <p14:creationId xmlns:p14="http://schemas.microsoft.com/office/powerpoint/2010/main" val="95730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descr="ハワイのマナー"/>
          <p:cNvPicPr/>
          <p:nvPr/>
        </p:nvPicPr>
        <p:blipFill>
          <a:blip r:embed="rId2">
            <a:extLst>
              <a:ext uri="{28A0092B-C50C-407E-A947-70E740481C1C}">
                <a14:useLocalDpi xmlns:a14="http://schemas.microsoft.com/office/drawing/2010/main" val="0"/>
              </a:ext>
            </a:extLst>
          </a:blip>
          <a:srcRect/>
          <a:stretch>
            <a:fillRect/>
          </a:stretch>
        </p:blipFill>
        <p:spPr bwMode="auto">
          <a:xfrm>
            <a:off x="5004048" y="1916832"/>
            <a:ext cx="3996444" cy="4896544"/>
          </a:xfrm>
          <a:prstGeom prst="rect">
            <a:avLst/>
          </a:prstGeom>
          <a:noFill/>
          <a:ln>
            <a:noFill/>
          </a:ln>
        </p:spPr>
      </p:pic>
      <p:pic>
        <p:nvPicPr>
          <p:cNvPr id="3" name="図 2" descr="ハワイのマナー"/>
          <p:cNvPicPr/>
          <p:nvPr/>
        </p:nvPicPr>
        <p:blipFill>
          <a:blip r:embed="rId3">
            <a:extLst>
              <a:ext uri="{28A0092B-C50C-407E-A947-70E740481C1C}">
                <a14:useLocalDpi xmlns:a14="http://schemas.microsoft.com/office/drawing/2010/main" val="0"/>
              </a:ext>
            </a:extLst>
          </a:blip>
          <a:srcRect/>
          <a:stretch>
            <a:fillRect/>
          </a:stretch>
        </p:blipFill>
        <p:spPr bwMode="auto">
          <a:xfrm>
            <a:off x="5364088" y="476671"/>
            <a:ext cx="2952328" cy="2138511"/>
          </a:xfrm>
          <a:prstGeom prst="rect">
            <a:avLst/>
          </a:prstGeom>
          <a:noFill/>
          <a:ln>
            <a:noFill/>
          </a:ln>
        </p:spPr>
      </p:pic>
      <p:sp>
        <p:nvSpPr>
          <p:cNvPr id="4" name="正方形/長方形 3"/>
          <p:cNvSpPr/>
          <p:nvPr/>
        </p:nvSpPr>
        <p:spPr>
          <a:xfrm>
            <a:off x="611560" y="188640"/>
            <a:ext cx="3744416" cy="6463308"/>
          </a:xfrm>
          <a:prstGeom prst="rect">
            <a:avLst/>
          </a:prstGeom>
        </p:spPr>
        <p:txBody>
          <a:bodyPr wrap="square">
            <a:spAutoFit/>
          </a:bodyPr>
          <a:lstStyle/>
          <a:p>
            <a:r>
              <a:rPr lang="ja-JP" altLang="en-US" b="1" dirty="0"/>
              <a:t>チップの意味</a:t>
            </a:r>
          </a:p>
          <a:p>
            <a:r>
              <a:rPr lang="ja-JP" altLang="en-US" dirty="0" smtClean="0"/>
              <a:t>アメリカ</a:t>
            </a:r>
            <a:r>
              <a:rPr lang="ja-JP" altLang="en-US" dirty="0"/>
              <a:t>合衆国の場合、このチップの習慣があるため、レストランのウェイター・ウェイトレス</a:t>
            </a:r>
            <a:r>
              <a:rPr lang="ja-JP" altLang="en-US" dirty="0" smtClean="0"/>
              <a:t>、ホテル</a:t>
            </a:r>
            <a:r>
              <a:rPr lang="ja-JP" altLang="en-US" dirty="0"/>
              <a:t>のドアマン</a:t>
            </a:r>
            <a:r>
              <a:rPr lang="ja-JP" altLang="en-US" dirty="0" smtClean="0"/>
              <a:t>、タクシー</a:t>
            </a:r>
            <a:r>
              <a:rPr lang="ja-JP" altLang="en-US" dirty="0"/>
              <a:t>の運転手などは、基本の店・会社からもらう給与は予め低く設定されている。そして、このチップによる収入が、これらの職業につく人たちの、重要な収入の一部分となっていること</a:t>
            </a:r>
            <a:r>
              <a:rPr lang="ja-JP" altLang="en-US" dirty="0" smtClean="0"/>
              <a:t>をまず</a:t>
            </a:r>
            <a:r>
              <a:rPr lang="ja-JP" altLang="en-US" dirty="0"/>
              <a:t>理解することが重要だ</a:t>
            </a:r>
            <a:r>
              <a:rPr lang="ja-JP" altLang="en-US" dirty="0" smtClean="0"/>
              <a:t>。</a:t>
            </a:r>
            <a:endParaRPr lang="en-US" altLang="ja-JP" dirty="0" smtClean="0"/>
          </a:p>
          <a:p>
            <a:endParaRPr lang="en-US" altLang="ja-JP" dirty="0" smtClean="0"/>
          </a:p>
          <a:p>
            <a:r>
              <a:rPr lang="ja-JP" altLang="en-US" dirty="0" smtClean="0"/>
              <a:t>その</a:t>
            </a:r>
            <a:r>
              <a:rPr lang="ja-JP" altLang="en-US" dirty="0"/>
              <a:t>彼の提供するサービスの高・低、客の満足度によって、客の渡すチップの額も上下し、収入に差が出てくる。そのため、彼らもできる限りのサービスを提供しようと努力をする。客として満足のできるサービスを受けた場合は、これらを理解して、気持ちよくちょっと多目にチップを渡すようにしよう。逆に、不満足の場合は、チップを少なめにしても構わないが、できれば、どこが不満足であったかを、伝えてあげるべきかと思う。 </a:t>
            </a:r>
          </a:p>
        </p:txBody>
      </p:sp>
    </p:spTree>
    <p:extLst>
      <p:ext uri="{BB962C8B-B14F-4D97-AF65-F5344CB8AC3E}">
        <p14:creationId xmlns:p14="http://schemas.microsoft.com/office/powerpoint/2010/main" val="3030906106"/>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normAutofit/>
          </a:bodyPr>
          <a:lstStyle/>
          <a:p>
            <a:r>
              <a:rPr kumimoji="1" lang="ja-JP" altLang="en-US" dirty="0" smtClean="0"/>
              <a:t>近所の庭造り</a:t>
            </a:r>
            <a:endParaRPr kumimoji="1" lang="ja-JP" altLang="en-US" dirty="0"/>
          </a:p>
        </p:txBody>
      </p:sp>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763688" y="-566936"/>
            <a:ext cx="5616625" cy="9144001"/>
          </a:xfrm>
          <a:prstGeom prst="rect">
            <a:avLst/>
          </a:prstGeom>
        </p:spPr>
      </p:pic>
    </p:spTree>
    <p:extLst>
      <p:ext uri="{BB962C8B-B14F-4D97-AF65-F5344CB8AC3E}">
        <p14:creationId xmlns:p14="http://schemas.microsoft.com/office/powerpoint/2010/main" val="2961524097"/>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33732" y="-1133732"/>
            <a:ext cx="6876535" cy="9144000"/>
          </a:xfrm>
          <a:prstGeom prst="rect">
            <a:avLst/>
          </a:prstGeom>
        </p:spPr>
      </p:pic>
    </p:spTree>
    <p:extLst>
      <p:ext uri="{BB962C8B-B14F-4D97-AF65-F5344CB8AC3E}">
        <p14:creationId xmlns:p14="http://schemas.microsoft.com/office/powerpoint/2010/main" val="72797188"/>
      </p:ext>
    </p:extLst>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図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143000" y="-1143000"/>
            <a:ext cx="6858000" cy="9144000"/>
          </a:xfrm>
          <a:prstGeom prst="rect">
            <a:avLst/>
          </a:prstGeom>
        </p:spPr>
      </p:pic>
    </p:spTree>
    <p:extLst>
      <p:ext uri="{BB962C8B-B14F-4D97-AF65-F5344CB8AC3E}">
        <p14:creationId xmlns:p14="http://schemas.microsoft.com/office/powerpoint/2010/main" val="2829472028"/>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図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1057299" y="-1228700"/>
            <a:ext cx="7029399" cy="9144001"/>
          </a:xfrm>
          <a:prstGeom prst="rect">
            <a:avLst/>
          </a:prstGeom>
        </p:spPr>
      </p:pic>
    </p:spTree>
    <p:extLst>
      <p:ext uri="{BB962C8B-B14F-4D97-AF65-F5344CB8AC3E}">
        <p14:creationId xmlns:p14="http://schemas.microsoft.com/office/powerpoint/2010/main" val="4126341294"/>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dirty="0" smtClean="0"/>
              <a:t>東西海岸の違い</a:t>
            </a:r>
            <a:endParaRPr kumimoji="1" lang="ja-JP" altLang="en-US" dirty="0"/>
          </a:p>
        </p:txBody>
      </p:sp>
      <p:sp>
        <p:nvSpPr>
          <p:cNvPr id="3" name="コンテンツ プレースホルダー 2"/>
          <p:cNvSpPr>
            <a:spLocks noGrp="1"/>
          </p:cNvSpPr>
          <p:nvPr>
            <p:ph idx="1"/>
          </p:nvPr>
        </p:nvSpPr>
        <p:spPr>
          <a:xfrm>
            <a:off x="457200" y="1600200"/>
            <a:ext cx="8229600" cy="4997152"/>
          </a:xfrm>
        </p:spPr>
        <p:txBody>
          <a:bodyPr>
            <a:normAutofit fontScale="62500" lnSpcReduction="20000"/>
          </a:bodyPr>
          <a:lstStyle/>
          <a:p>
            <a:r>
              <a:rPr lang="ja-JP" altLang="en-US" dirty="0"/>
              <a:t>気候が違う：　大陸の東側はモンスーン気候、西側は地中海性気候。東側には四季があり、等温線は緯度に沿って平行（北に行くにつれて気温が下がる）。西側は「二季」、雨の降る冬の時期と安定した良い天気が続く残りの９ヶ月、等温線は南北に平行（太平洋岸沿いが一番気温が低く、内陸に行くに従って気温が上がります。</a:t>
            </a:r>
            <a:endParaRPr lang="en-US" altLang="ja-JP" dirty="0"/>
          </a:p>
          <a:p>
            <a:endParaRPr lang="en-US" altLang="ja-JP" dirty="0"/>
          </a:p>
          <a:p>
            <a:endParaRPr lang="en-US" altLang="ja-JP" dirty="0"/>
          </a:p>
          <a:p>
            <a:r>
              <a:rPr lang="ja-JP" altLang="en-US" dirty="0"/>
              <a:t>文化圏が違う：　東側はヨーロッパからの移民と南部からの黒人の文化。西側はアジアからとメキシコからの文化が東からの白人の文化に複雑に混ざり合います</a:t>
            </a:r>
            <a:r>
              <a:rPr lang="ja-JP" altLang="en-US" dirty="0" smtClean="0"/>
              <a:t>。</a:t>
            </a:r>
            <a:endParaRPr lang="en-US" altLang="ja-JP" dirty="0" smtClean="0"/>
          </a:p>
          <a:p>
            <a:endParaRPr lang="en-US" altLang="ja-JP" dirty="0"/>
          </a:p>
          <a:p>
            <a:endParaRPr lang="en-US" altLang="ja-JP" dirty="0"/>
          </a:p>
          <a:p>
            <a:r>
              <a:rPr lang="ja-JP" altLang="en-US" dirty="0"/>
              <a:t>この二つがベースになって東西の「国民性」の違いに表われている。閉鎖的、コンサーバティブ、陽気、楽観的などの形容詞が、特に言わなくても、どちらにピッタリするのかわかる。英語の発音や表現の違いも、この二つがベースになっていると思います。</a:t>
            </a:r>
            <a:br>
              <a:rPr lang="ja-JP" altLang="en-US" dirty="0"/>
            </a:br>
            <a:endParaRPr lang="ja-JP" altLang="en-US" dirty="0"/>
          </a:p>
        </p:txBody>
      </p:sp>
    </p:spTree>
    <p:extLst>
      <p:ext uri="{BB962C8B-B14F-4D97-AF65-F5344CB8AC3E}">
        <p14:creationId xmlns:p14="http://schemas.microsoft.com/office/powerpoint/2010/main" val="57859508"/>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994122"/>
          </a:xfrm>
        </p:spPr>
        <p:txBody>
          <a:bodyPr>
            <a:normAutofit fontScale="90000"/>
          </a:bodyPr>
          <a:lstStyle/>
          <a:p>
            <a:r>
              <a:rPr lang="en-US" altLang="ja-JP" b="1" dirty="0" smtClean="0"/>
              <a:t/>
            </a:r>
            <a:br>
              <a:rPr lang="en-US" altLang="ja-JP" b="1" dirty="0" smtClean="0"/>
            </a:br>
            <a:r>
              <a:rPr lang="ja-JP" altLang="en-US" b="1" dirty="0" smtClean="0"/>
              <a:t>東</a:t>
            </a:r>
            <a:r>
              <a:rPr lang="ja-JP" altLang="en-US" b="1" dirty="0"/>
              <a:t>と西の違いに</a:t>
            </a:r>
            <a:r>
              <a:rPr lang="ja-JP" altLang="en-US" b="1" dirty="0" smtClean="0"/>
              <a:t>ついて</a:t>
            </a:r>
            <a:r>
              <a:rPr lang="ja-JP" altLang="en-US" b="1" dirty="0"/>
              <a:t/>
            </a:r>
            <a:br>
              <a:rPr lang="ja-JP" altLang="en-US" b="1" dirty="0"/>
            </a:br>
            <a:endParaRPr kumimoji="1" lang="ja-JP" altLang="en-US" dirty="0"/>
          </a:p>
        </p:txBody>
      </p:sp>
      <p:sp>
        <p:nvSpPr>
          <p:cNvPr id="3" name="コンテンツ プレースホルダー 2"/>
          <p:cNvSpPr>
            <a:spLocks noGrp="1"/>
          </p:cNvSpPr>
          <p:nvPr>
            <p:ph idx="1"/>
          </p:nvPr>
        </p:nvSpPr>
        <p:spPr>
          <a:xfrm>
            <a:off x="457200" y="1556792"/>
            <a:ext cx="7787208" cy="4569371"/>
          </a:xfrm>
        </p:spPr>
        <p:txBody>
          <a:bodyPr>
            <a:normAutofit fontScale="25000" lnSpcReduction="20000"/>
          </a:bodyPr>
          <a:lstStyle/>
          <a:p>
            <a:r>
              <a:rPr lang="ja-JP" altLang="en-US" sz="8600" dirty="0"/>
              <a:t>東海岸は政治の街ワシントン</a:t>
            </a:r>
            <a:r>
              <a:rPr lang="en-US" altLang="ja-JP" sz="8600" dirty="0"/>
              <a:t>D.C</a:t>
            </a:r>
            <a:r>
              <a:rPr lang="ja-JP" altLang="en-US" sz="8600" dirty="0" err="1"/>
              <a:t>、</a:t>
            </a:r>
            <a:r>
              <a:rPr lang="ja-JP" altLang="en-US" sz="8600" dirty="0"/>
              <a:t>経済の中心でもある</a:t>
            </a:r>
            <a:r>
              <a:rPr lang="en-US" altLang="ja-JP" sz="8600" dirty="0"/>
              <a:t>NY</a:t>
            </a:r>
            <a:r>
              <a:rPr lang="ja-JP" altLang="en-US" sz="8600" dirty="0" err="1"/>
              <a:t>、</a:t>
            </a:r>
            <a:r>
              <a:rPr lang="ja-JP" altLang="en-US" sz="8600" dirty="0"/>
              <a:t>学生の街ボストンなどゆえ、リベラルで、プライドも高い。</a:t>
            </a:r>
            <a:endParaRPr lang="en-US" altLang="ja-JP" sz="8600" dirty="0"/>
          </a:p>
          <a:p>
            <a:endParaRPr lang="en-US" altLang="ja-JP" sz="8600" dirty="0"/>
          </a:p>
          <a:p>
            <a:r>
              <a:rPr lang="ja-JP" altLang="en-US" sz="8600" dirty="0"/>
              <a:t>西海岸というと、シアトルやロス、サンフランシスコなどのリゾートなどのイメージですが、西海岸は治安が良く</a:t>
            </a:r>
            <a:r>
              <a:rPr lang="ja-JP" altLang="en-US" sz="8600" dirty="0" err="1"/>
              <a:t>や</a:t>
            </a:r>
            <a:r>
              <a:rPr lang="ja-JP" altLang="en-US" sz="8600" dirty="0"/>
              <a:t>交通の便も良く、暖かい気候ゆえやや保守的で、明るく、人も穏やかでフレンドリー。</a:t>
            </a:r>
            <a:endParaRPr lang="en-US" altLang="ja-JP" sz="8600" dirty="0"/>
          </a:p>
          <a:p>
            <a:endParaRPr lang="en-US" altLang="ja-JP" sz="8600" dirty="0"/>
          </a:p>
          <a:p>
            <a:r>
              <a:rPr lang="ja-JP" altLang="en-US" sz="8600" dirty="0"/>
              <a:t>移動手段に関しては東と西の一番大きな違いと言っても良いかもしれない。西海岸は東海岸の州に比べて面積も広大であり、移動にも時間がかかります</a:t>
            </a:r>
            <a:r>
              <a:rPr lang="ja-JP" altLang="en-US" sz="8600" dirty="0" smtClean="0"/>
              <a:t>。</a:t>
            </a:r>
            <a:endParaRPr lang="en-US" altLang="ja-JP" sz="8600" dirty="0"/>
          </a:p>
          <a:p>
            <a:endParaRPr lang="en-US" altLang="ja-JP" sz="8600" dirty="0"/>
          </a:p>
          <a:p>
            <a:r>
              <a:rPr lang="ja-JP" altLang="en-US" sz="8600" dirty="0"/>
              <a:t>人の気質ですが、西海岸は明るく誰とでも仲良くなる感じですが、東海岸はややよそよそしいというか、大人っぽいというか。若いとき、留学などで東海岸を、ちょっと年を取ると、のんびりで暮らしそうとするときは西海岸を選ぶでしょう。</a:t>
            </a:r>
          </a:p>
          <a:p>
            <a:pPr marL="0" indent="0">
              <a:buNone/>
            </a:pPr>
            <a:r>
              <a:rPr lang="ja-JP" altLang="en-US" sz="3600" dirty="0"/>
              <a:t/>
            </a:r>
            <a:br>
              <a:rPr lang="ja-JP" altLang="en-US" sz="3600" dirty="0"/>
            </a:br>
            <a:endParaRPr kumimoji="1" lang="ja-JP" altLang="en-US" sz="3600" dirty="0"/>
          </a:p>
        </p:txBody>
      </p:sp>
    </p:spTree>
    <p:extLst>
      <p:ext uri="{BB962C8B-B14F-4D97-AF65-F5344CB8AC3E}">
        <p14:creationId xmlns:p14="http://schemas.microsoft.com/office/powerpoint/2010/main" val="171719305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effectLst>
                  <a:outerShdw blurRad="38100" dist="38100" dir="2700000" algn="tl">
                    <a:srgbClr val="000000">
                      <a:alpha val="43137"/>
                    </a:srgbClr>
                  </a:outerShdw>
                </a:effectLst>
              </a:rPr>
              <a:t>東と西の共通なところ</a:t>
            </a:r>
            <a:endParaRPr kumimoji="1" lang="ja-JP" altLang="en-US" dirty="0"/>
          </a:p>
        </p:txBody>
      </p:sp>
      <p:sp>
        <p:nvSpPr>
          <p:cNvPr id="3" name="コンテンツ プレースホルダー 2"/>
          <p:cNvSpPr>
            <a:spLocks noGrp="1"/>
          </p:cNvSpPr>
          <p:nvPr>
            <p:ph idx="1"/>
          </p:nvPr>
        </p:nvSpPr>
        <p:spPr/>
        <p:txBody>
          <a:bodyPr>
            <a:normAutofit fontScale="92500" lnSpcReduction="20000"/>
          </a:bodyPr>
          <a:lstStyle/>
          <a:p>
            <a:r>
              <a:rPr lang="en-US" altLang="ja-JP" dirty="0"/>
              <a:t>NY</a:t>
            </a:r>
            <a:r>
              <a:rPr lang="ja-JP" altLang="en-US" dirty="0"/>
              <a:t>も</a:t>
            </a:r>
            <a:r>
              <a:rPr lang="en-US" altLang="ja-JP" dirty="0"/>
              <a:t>CA</a:t>
            </a:r>
            <a:r>
              <a:rPr lang="ja-JP" altLang="en-US" dirty="0"/>
              <a:t>もアメリカの玄関であり、オープンしている姿勢で、世界の人々の関心を集めています。</a:t>
            </a:r>
            <a:endParaRPr lang="en-US" altLang="ja-JP" dirty="0"/>
          </a:p>
          <a:p>
            <a:endParaRPr lang="en-US" altLang="ja-JP" dirty="0"/>
          </a:p>
          <a:p>
            <a:r>
              <a:rPr lang="ja-JP" altLang="en-US" dirty="0"/>
              <a:t>多くの文化と触れ合える最高のチャンスでもある。人種のるつぼと言われる様に様々な趣味思考をもった人々が同じ地域に暮らしている場所は他にはないでしょう。</a:t>
            </a:r>
            <a:endParaRPr lang="en-US" altLang="ja-JP" dirty="0"/>
          </a:p>
          <a:p>
            <a:endParaRPr lang="en-US" altLang="ja-JP" dirty="0"/>
          </a:p>
          <a:p>
            <a:r>
              <a:rPr lang="en-US" altLang="ja-JP" dirty="0"/>
              <a:t>NY</a:t>
            </a:r>
            <a:r>
              <a:rPr lang="ja-JP" altLang="en-US" dirty="0"/>
              <a:t>と</a:t>
            </a:r>
            <a:r>
              <a:rPr lang="en-US" altLang="ja-JP" dirty="0"/>
              <a:t>CA</a:t>
            </a:r>
            <a:r>
              <a:rPr lang="ja-JP" altLang="en-US" dirty="0"/>
              <a:t>の人々は外国人に優しくしてくれたのはアメリカの国益にもなる。僕はその時のアメリカ人の寛大な心が本当に有難く思います。</a:t>
            </a:r>
          </a:p>
          <a:p>
            <a:endParaRPr kumimoji="1" lang="ja-JP" altLang="en-US" dirty="0"/>
          </a:p>
        </p:txBody>
      </p:sp>
    </p:spTree>
    <p:extLst>
      <p:ext uri="{BB962C8B-B14F-4D97-AF65-F5344CB8AC3E}">
        <p14:creationId xmlns:p14="http://schemas.microsoft.com/office/powerpoint/2010/main" val="1895256893"/>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lang="ja-JP" altLang="en-US" b="1" dirty="0">
                <a:solidFill>
                  <a:srgbClr val="0070C0"/>
                </a:solidFill>
                <a:effectLst>
                  <a:outerShdw blurRad="38100" dist="38100" dir="2700000" algn="tl">
                    <a:srgbClr val="000000">
                      <a:alpha val="43137"/>
                    </a:srgbClr>
                  </a:outerShdw>
                </a:effectLst>
              </a:rPr>
              <a:t>アメリカでの暮らしの感想</a:t>
            </a:r>
            <a:endParaRPr kumimoji="1" lang="ja-JP" altLang="en-US" dirty="0">
              <a:solidFill>
                <a:srgbClr val="0070C0"/>
              </a:solidFill>
            </a:endParaRPr>
          </a:p>
        </p:txBody>
      </p:sp>
      <p:sp>
        <p:nvSpPr>
          <p:cNvPr id="3" name="コンテンツ プレースホルダー 2"/>
          <p:cNvSpPr>
            <a:spLocks noGrp="1"/>
          </p:cNvSpPr>
          <p:nvPr>
            <p:ph idx="1"/>
          </p:nvPr>
        </p:nvSpPr>
        <p:spPr/>
        <p:txBody>
          <a:bodyPr>
            <a:normAutofit fontScale="77500" lnSpcReduction="20000"/>
          </a:bodyPr>
          <a:lstStyle/>
          <a:p>
            <a:r>
              <a:rPr lang="ja-JP" altLang="en-US" dirty="0"/>
              <a:t>自然の豊か、人々の考えの自由及び思想の先行性</a:t>
            </a:r>
            <a:endParaRPr lang="en-US" altLang="ja-JP" dirty="0"/>
          </a:p>
          <a:p>
            <a:endParaRPr lang="en-US" altLang="ja-JP" dirty="0"/>
          </a:p>
          <a:p>
            <a:r>
              <a:rPr lang="ja-JP" altLang="en-US" dirty="0"/>
              <a:t>優れた制度による異なる民族と宗教をよく融合し、ベストの自分を尽くす環境</a:t>
            </a:r>
            <a:endParaRPr lang="en-US" altLang="ja-JP" dirty="0"/>
          </a:p>
          <a:p>
            <a:endParaRPr lang="en-US" altLang="ja-JP" dirty="0"/>
          </a:p>
          <a:p>
            <a:r>
              <a:rPr lang="ja-JP" altLang="en-US" dirty="0"/>
              <a:t>能力主義の国で高所得と低所得階級は暮らしやすいが、中間階級の人々にとっては</a:t>
            </a:r>
            <a:r>
              <a:rPr lang="ja-JP" altLang="en-US" dirty="0" smtClean="0"/>
              <a:t>住みにくい面もあるでしょう</a:t>
            </a:r>
            <a:r>
              <a:rPr lang="ja-JP" altLang="en-US" dirty="0"/>
              <a:t>。</a:t>
            </a:r>
            <a:endParaRPr lang="en-US" altLang="ja-JP" dirty="0"/>
          </a:p>
          <a:p>
            <a:endParaRPr lang="en-US" altLang="ja-JP" dirty="0"/>
          </a:p>
          <a:p>
            <a:r>
              <a:rPr lang="ja-JP" altLang="en-US" dirty="0" smtClean="0"/>
              <a:t>この国は言わば </a:t>
            </a:r>
            <a:r>
              <a:rPr lang="en-US" altLang="ja-JP" dirty="0" smtClean="0"/>
              <a:t>“</a:t>
            </a:r>
            <a:r>
              <a:rPr lang="ja-JP" altLang="en-US" dirty="0" smtClean="0"/>
              <a:t>海</a:t>
            </a:r>
            <a:r>
              <a:rPr lang="ja-JP" altLang="en-US" dirty="0"/>
              <a:t>は広く魚の跳びはねるに任し，天は高く鳥の飛び回るに</a:t>
            </a:r>
            <a:r>
              <a:rPr lang="ja-JP" altLang="en-US" dirty="0" smtClean="0"/>
              <a:t>任す</a:t>
            </a:r>
            <a:r>
              <a:rPr lang="en-US" altLang="ja-JP" dirty="0" smtClean="0"/>
              <a:t>”</a:t>
            </a:r>
            <a:r>
              <a:rPr lang="ja-JP" altLang="en-US" dirty="0" smtClean="0"/>
              <a:t>という所かなあという</a:t>
            </a:r>
            <a:r>
              <a:rPr lang="ja-JP" altLang="en-US" dirty="0"/>
              <a:t>感</a:t>
            </a:r>
            <a:r>
              <a:rPr lang="ja-JP" altLang="en-US" dirty="0" smtClean="0"/>
              <a:t>じでした。</a:t>
            </a:r>
            <a:endParaRPr lang="en-US" altLang="ja-JP" dirty="0" smtClean="0"/>
          </a:p>
          <a:p>
            <a:pPr marL="0" indent="0">
              <a:buNone/>
            </a:pPr>
            <a:r>
              <a:rPr lang="ja-JP" altLang="en-US" dirty="0"/>
              <a:t>　　</a:t>
            </a:r>
            <a:r>
              <a:rPr lang="en-US" altLang="ja-JP" dirty="0" smtClean="0"/>
              <a:t>The </a:t>
            </a:r>
            <a:r>
              <a:rPr lang="en-US" altLang="ja-JP" dirty="0"/>
              <a:t>sea is wide and deep for fish swimming and hopping,</a:t>
            </a:r>
          </a:p>
          <a:p>
            <a:pPr marL="0" indent="0">
              <a:buNone/>
            </a:pPr>
            <a:r>
              <a:rPr lang="en-US" altLang="ja-JP" dirty="0"/>
              <a:t>     the sky is high and broad for birds flying</a:t>
            </a:r>
          </a:p>
          <a:p>
            <a:endParaRPr lang="en-US" altLang="ja-JP" dirty="0"/>
          </a:p>
          <a:p>
            <a:endParaRPr kumimoji="1" lang="ja-JP" altLang="en-US" dirty="0"/>
          </a:p>
        </p:txBody>
      </p:sp>
    </p:spTree>
    <p:extLst>
      <p:ext uri="{BB962C8B-B14F-4D97-AF65-F5344CB8AC3E}">
        <p14:creationId xmlns:p14="http://schemas.microsoft.com/office/powerpoint/2010/main" val="575278139"/>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634082"/>
          </a:xfrm>
        </p:spPr>
        <p:txBody>
          <a:bodyPr>
            <a:normAutofit/>
          </a:bodyPr>
          <a:lstStyle/>
          <a:p>
            <a:r>
              <a:rPr lang="ja-JP" altLang="en-US" sz="3200" dirty="0" smtClean="0"/>
              <a:t>マンハッタンの概況</a:t>
            </a:r>
            <a:endParaRPr kumimoji="1" lang="ja-JP" altLang="en-US" sz="3200" dirty="0"/>
          </a:p>
        </p:txBody>
      </p:sp>
      <p:sp>
        <p:nvSpPr>
          <p:cNvPr id="3" name="コンテンツ プレースホルダー 2"/>
          <p:cNvSpPr>
            <a:spLocks noGrp="1"/>
          </p:cNvSpPr>
          <p:nvPr>
            <p:ph idx="1"/>
          </p:nvPr>
        </p:nvSpPr>
        <p:spPr>
          <a:xfrm>
            <a:off x="323528" y="1196752"/>
            <a:ext cx="8568952" cy="5400600"/>
          </a:xfrm>
        </p:spPr>
        <p:txBody>
          <a:bodyPr>
            <a:normAutofit fontScale="92500" lnSpcReduction="10000"/>
          </a:bodyPr>
          <a:lstStyle/>
          <a:p>
            <a:r>
              <a:rPr lang="en-US" altLang="ja-JP" sz="2000" dirty="0"/>
              <a:t>Manhattan</a:t>
            </a:r>
            <a:r>
              <a:rPr lang="ja-JP" altLang="en-US" sz="2000" dirty="0"/>
              <a:t>の名はインディアン部族のデラウェア（レナペ）語の「丘の多い島」を意味する </a:t>
            </a:r>
            <a:r>
              <a:rPr lang="en-US" altLang="ja-JP" sz="2000" dirty="0"/>
              <a:t>"</a:t>
            </a:r>
            <a:r>
              <a:rPr lang="en-US" altLang="ja-JP" sz="2000" dirty="0" err="1"/>
              <a:t>Mannahate</a:t>
            </a:r>
            <a:r>
              <a:rPr lang="en-US" altLang="ja-JP" sz="2000" dirty="0" smtClean="0"/>
              <a:t>" </a:t>
            </a:r>
            <a:r>
              <a:rPr lang="ja-JP" altLang="en-US" sz="2000" dirty="0"/>
              <a:t>に由来するとされる。一方、レナペ族は宣教師のジョン・ヘッケウェルダーに、</a:t>
            </a:r>
            <a:r>
              <a:rPr lang="en-US" altLang="ja-JP" sz="2000" dirty="0"/>
              <a:t>"</a:t>
            </a:r>
            <a:r>
              <a:rPr lang="en-US" altLang="ja-JP" sz="2000" dirty="0" err="1"/>
              <a:t>Manahachtanienk</a:t>
            </a:r>
            <a:r>
              <a:rPr lang="en-US" altLang="ja-JP" sz="2000" dirty="0"/>
              <a:t>"</a:t>
            </a:r>
            <a:r>
              <a:rPr lang="ja-JP" altLang="en-US" sz="2000" dirty="0"/>
              <a:t>（マナハクタニエンク）から来たと説明している。これは「我々がみな、酔っぱらいにされた島」という意味である</a:t>
            </a:r>
            <a:r>
              <a:rPr lang="ja-JP" altLang="en-US" sz="2000" dirty="0" smtClean="0"/>
              <a:t>。</a:t>
            </a:r>
            <a:endParaRPr lang="en-US" altLang="ja-JP" sz="2000" dirty="0" smtClean="0"/>
          </a:p>
          <a:p>
            <a:endParaRPr lang="en-US" altLang="ja-JP" sz="2000" dirty="0"/>
          </a:p>
          <a:p>
            <a:r>
              <a:rPr lang="ja-JP" altLang="en-US" sz="2000" dirty="0" smtClean="0"/>
              <a:t>マンハッタン</a:t>
            </a:r>
            <a:r>
              <a:rPr lang="ja-JP" altLang="en-US" sz="2000" dirty="0"/>
              <a:t>区は、マンハッタン島と小さな諸島（ルーズベルト島、ガバナーズ島、エリス島、ランドールズ島、ワーズ島、ミル・ロック、ウ・タント島）、そして北米大陸のごく一部</a:t>
            </a:r>
            <a:r>
              <a:rPr lang="ja-JP" altLang="en-US" sz="2000" dirty="0" smtClean="0"/>
              <a:t>地域からなる。</a:t>
            </a:r>
            <a:endParaRPr lang="en-US" altLang="ja-JP" sz="2000" dirty="0" smtClean="0"/>
          </a:p>
          <a:p>
            <a:endParaRPr lang="en-US" altLang="ja-JP" sz="2000" dirty="0" smtClean="0"/>
          </a:p>
          <a:p>
            <a:r>
              <a:rPr lang="ja-JP" altLang="en-US" sz="2000" dirty="0"/>
              <a:t>マンハッタン島は、西をハドソン川、東をイースト川とハーレム川、北をスパイテン・ダイヴィル川（およびハーレム川運河）、南をアッパー・ニューヨーク湾によって囲まれている。幅は約</a:t>
            </a:r>
            <a:r>
              <a:rPr lang="en-US" altLang="ja-JP" sz="2000" dirty="0"/>
              <a:t>4 km</a:t>
            </a:r>
            <a:r>
              <a:rPr lang="ja-JP" altLang="en-US" sz="2000" dirty="0" err="1"/>
              <a:t>、</a:t>
            </a:r>
            <a:r>
              <a:rPr lang="ja-JP" altLang="en-US" sz="2000" dirty="0"/>
              <a:t>長さ約</a:t>
            </a:r>
            <a:r>
              <a:rPr lang="en-US" altLang="ja-JP" sz="2000" dirty="0"/>
              <a:t>20 km</a:t>
            </a:r>
            <a:r>
              <a:rPr lang="ja-JP" altLang="en-US" sz="2000" dirty="0"/>
              <a:t>で、ほぼ南北方向に細長い形状をしている。面積</a:t>
            </a:r>
            <a:r>
              <a:rPr lang="ja-JP" altLang="en-US" sz="2000" dirty="0" smtClean="0"/>
              <a:t>は５９</a:t>
            </a:r>
            <a:r>
              <a:rPr lang="en-US" altLang="ja-JP" sz="2000" dirty="0" smtClean="0"/>
              <a:t>km²</a:t>
            </a:r>
            <a:r>
              <a:rPr lang="ja-JP" altLang="en-US" sz="2000" dirty="0" smtClean="0"/>
              <a:t>である。</a:t>
            </a:r>
            <a:endParaRPr lang="en-US" altLang="ja-JP" sz="2000" dirty="0" smtClean="0"/>
          </a:p>
          <a:p>
            <a:endParaRPr lang="en-US" altLang="ja-JP" sz="2000" dirty="0" smtClean="0"/>
          </a:p>
          <a:p>
            <a:r>
              <a:rPr lang="ja-JP" altLang="en-US" sz="2000" dirty="0"/>
              <a:t>マンハッタン島は</a:t>
            </a:r>
            <a:r>
              <a:rPr lang="en-US" altLang="ja-JP" sz="2000" dirty="0"/>
              <a:t>1</a:t>
            </a:r>
            <a:r>
              <a:rPr lang="ja-JP" altLang="en-US" sz="2000" dirty="0"/>
              <a:t>枚の岩盤から構成されており</a:t>
            </a:r>
            <a:r>
              <a:rPr lang="ja-JP" altLang="en-US" sz="2000" dirty="0" smtClean="0"/>
              <a:t>、この</a:t>
            </a:r>
            <a:r>
              <a:rPr lang="ja-JP" altLang="en-US" sz="2000" dirty="0"/>
              <a:t>岩は強度が高く、その構成成分の変成岩はパンゲア大陸が形成された過程で作られた。この岩盤上は高層ビルの建設に適しており、ダウンタウンとミッドタウンの表面はこの岩石に富んでいるためこれらのエリアには高層ビルが多く建ち並んで</a:t>
            </a:r>
            <a:r>
              <a:rPr lang="ja-JP" altLang="en-US" sz="2000" dirty="0" smtClean="0"/>
              <a:t>いる。</a:t>
            </a:r>
            <a:r>
              <a:rPr lang="ja-JP" altLang="en-US" sz="2000" dirty="0"/>
              <a:t>セントラルパークにはマンハッタン片岩の露頭が</a:t>
            </a:r>
            <a:r>
              <a:rPr lang="ja-JP" altLang="en-US" sz="2000" dirty="0" smtClean="0"/>
              <a:t>ある</a:t>
            </a:r>
            <a:endParaRPr kumimoji="1" lang="ja-JP" altLang="en-US" sz="2000" dirty="0"/>
          </a:p>
        </p:txBody>
      </p:sp>
    </p:spTree>
    <p:extLst>
      <p:ext uri="{BB962C8B-B14F-4D97-AF65-F5344CB8AC3E}">
        <p14:creationId xmlns:p14="http://schemas.microsoft.com/office/powerpoint/2010/main" val="3420745634"/>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タイトル 1"/>
          <p:cNvSpPr txBox="1">
            <a:spLocks/>
          </p:cNvSpPr>
          <p:nvPr/>
        </p:nvSpPr>
        <p:spPr>
          <a:xfrm>
            <a:off x="1" y="2780928"/>
            <a:ext cx="9143999" cy="1303337"/>
          </a:xfrm>
          <a:prstGeom prst="rect">
            <a:avLst/>
          </a:prstGeom>
          <a:solidFill>
            <a:srgbClr val="FFFF00"/>
          </a:solidFill>
        </p:spPr>
        <p:txBody>
          <a:bodyPr>
            <a:normAutofit lnSpcReduction="10000"/>
          </a:bodyPr>
          <a:lstStyle>
            <a:lvl1pPr algn="ctr" defTabSz="914400" rtl="0" eaLnBrk="1" latinLnBrk="0" hangingPunct="1">
              <a:spcBef>
                <a:spcPct val="0"/>
              </a:spcBef>
              <a:buNone/>
              <a:defRPr kumimoji="1" sz="4400" kern="1200">
                <a:solidFill>
                  <a:schemeClr val="tx1"/>
                </a:solidFill>
                <a:latin typeface="+mj-lt"/>
                <a:ea typeface="+mj-ea"/>
                <a:cs typeface="+mj-cs"/>
              </a:defRPr>
            </a:lvl1pPr>
          </a:lstStyle>
          <a:p>
            <a:r>
              <a:rPr lang="ja-JP" altLang="en-US" b="1" dirty="0" smtClean="0">
                <a:solidFill>
                  <a:srgbClr val="FF0000"/>
                </a:solidFill>
                <a:effectLst>
                  <a:outerShdw blurRad="38100" dist="38100" dir="2700000" algn="tl">
                    <a:srgbClr val="000000">
                      <a:alpha val="43137"/>
                    </a:srgbClr>
                  </a:outerShdw>
                </a:effectLst>
                <a:latin typeface="Century" panose="02040604050505020304" pitchFamily="18" charset="0"/>
                <a:ea typeface="HG行書体" panose="03000609000000000000" pitchFamily="65" charset="-128"/>
              </a:rPr>
              <a:t>ご清聴、</a:t>
            </a:r>
            <a:endParaRPr lang="en-US" altLang="ja-JP" b="1" dirty="0" smtClean="0">
              <a:solidFill>
                <a:srgbClr val="FF0000"/>
              </a:solidFill>
              <a:effectLst>
                <a:outerShdw blurRad="38100" dist="38100" dir="2700000" algn="tl">
                  <a:srgbClr val="000000">
                    <a:alpha val="43137"/>
                  </a:srgbClr>
                </a:outerShdw>
              </a:effectLst>
              <a:latin typeface="Century" panose="02040604050505020304" pitchFamily="18" charset="0"/>
              <a:ea typeface="HG行書体" panose="03000609000000000000" pitchFamily="65" charset="-128"/>
            </a:endParaRPr>
          </a:p>
          <a:p>
            <a:r>
              <a:rPr lang="ja-JP" altLang="en-US" b="1" dirty="0" smtClean="0">
                <a:solidFill>
                  <a:srgbClr val="FF0000"/>
                </a:solidFill>
                <a:effectLst>
                  <a:outerShdw blurRad="38100" dist="38100" dir="2700000" algn="tl">
                    <a:srgbClr val="000000">
                      <a:alpha val="43137"/>
                    </a:srgbClr>
                  </a:outerShdw>
                </a:effectLst>
                <a:latin typeface="Century" panose="02040604050505020304" pitchFamily="18" charset="0"/>
                <a:ea typeface="HG行書体" panose="03000609000000000000" pitchFamily="65" charset="-128"/>
              </a:rPr>
              <a:t>ありがとうございました</a:t>
            </a:r>
            <a:endParaRPr lang="ja-JP" altLang="en-US" b="1" dirty="0">
              <a:solidFill>
                <a:srgbClr val="FF0000"/>
              </a:solidFill>
              <a:effectLst>
                <a:outerShdw blurRad="38100" dist="38100" dir="2700000" algn="tl">
                  <a:srgbClr val="000000">
                    <a:alpha val="43137"/>
                  </a:srgbClr>
                </a:outerShdw>
              </a:effectLst>
              <a:latin typeface="Century" panose="02040604050505020304" pitchFamily="18" charset="0"/>
              <a:ea typeface="HG行書体" panose="03000609000000000000" pitchFamily="65" charset="-128"/>
            </a:endParaRPr>
          </a:p>
        </p:txBody>
      </p:sp>
    </p:spTree>
    <p:extLst>
      <p:ext uri="{BB962C8B-B14F-4D97-AF65-F5344CB8AC3E}">
        <p14:creationId xmlns:p14="http://schemas.microsoft.com/office/powerpoint/2010/main" val="4240913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タイトル 1"/>
          <p:cNvSpPr>
            <a:spLocks noGrp="1"/>
          </p:cNvSpPr>
          <p:nvPr>
            <p:ph type="title"/>
          </p:nvPr>
        </p:nvSpPr>
        <p:spPr>
          <a:xfrm>
            <a:off x="457200" y="274638"/>
            <a:ext cx="8229600" cy="706090"/>
          </a:xfrm>
        </p:spPr>
        <p:txBody>
          <a:bodyPr>
            <a:normAutofit/>
          </a:bodyPr>
          <a:lstStyle/>
          <a:p>
            <a:r>
              <a:rPr lang="ja-JP" altLang="en-US" sz="3200" dirty="0"/>
              <a:t>マンハッタンの概況</a:t>
            </a:r>
            <a:endParaRPr kumimoji="1" lang="ja-JP" altLang="en-US" sz="3200" dirty="0"/>
          </a:p>
        </p:txBody>
      </p:sp>
      <p:sp>
        <p:nvSpPr>
          <p:cNvPr id="3" name="コンテンツ プレースホルダー 2"/>
          <p:cNvSpPr>
            <a:spLocks noGrp="1"/>
          </p:cNvSpPr>
          <p:nvPr>
            <p:ph idx="1"/>
          </p:nvPr>
        </p:nvSpPr>
        <p:spPr>
          <a:xfrm>
            <a:off x="251520" y="1196752"/>
            <a:ext cx="8712968" cy="5256584"/>
          </a:xfrm>
        </p:spPr>
        <p:txBody>
          <a:bodyPr>
            <a:normAutofit fontScale="62500" lnSpcReduction="20000"/>
          </a:bodyPr>
          <a:lstStyle/>
          <a:p>
            <a:r>
              <a:rPr lang="ja-JP" altLang="en-US" dirty="0"/>
              <a:t>マンハッタンは、最も人口密度の高い行政区であり、市の多くの超高層ビルが建ち並ぶとともに、セントラル・パークもここにある</a:t>
            </a:r>
            <a:r>
              <a:rPr lang="ja-JP" altLang="en-US" dirty="0" smtClean="0"/>
              <a:t>。</a:t>
            </a:r>
            <a:endParaRPr lang="en-US" altLang="ja-JP" dirty="0" smtClean="0"/>
          </a:p>
          <a:p>
            <a:endParaRPr lang="en-US" altLang="ja-JP" dirty="0" smtClean="0"/>
          </a:p>
          <a:p>
            <a:r>
              <a:rPr lang="ja-JP" altLang="en-US" dirty="0" smtClean="0"/>
              <a:t>市</a:t>
            </a:r>
            <a:r>
              <a:rPr lang="ja-JP" altLang="en-US" dirty="0"/>
              <a:t>の経済の中心地であり、多くの大企業、国際連合、多くの高名な大学、また多数の博物館、ブロードウェイ劇場街、グリニッジ・ヴィレッジ、マディソン・スクエア・ガーデンなど数々の文化施設がある</a:t>
            </a:r>
            <a:r>
              <a:rPr lang="ja-JP" altLang="en-US" dirty="0" smtClean="0"/>
              <a:t>。</a:t>
            </a:r>
            <a:endParaRPr lang="en-US" altLang="ja-JP" dirty="0" smtClean="0"/>
          </a:p>
          <a:p>
            <a:endParaRPr lang="en-US" altLang="ja-JP" dirty="0" smtClean="0"/>
          </a:p>
          <a:p>
            <a:r>
              <a:rPr lang="ja-JP" altLang="en-US" dirty="0"/>
              <a:t>日本語では、マンハッタンにおける東西方向の道（クロスタウン・ストリート）に付けられる名称「</a:t>
            </a:r>
            <a:r>
              <a:rPr lang="en-US" altLang="ja-JP" dirty="0"/>
              <a:t>Street</a:t>
            </a:r>
            <a:r>
              <a:rPr lang="ja-JP" altLang="en-US" dirty="0"/>
              <a:t>（ストリート）」を「</a:t>
            </a:r>
            <a:r>
              <a:rPr lang="en-US" altLang="ja-JP" dirty="0"/>
              <a:t>―</a:t>
            </a:r>
            <a:r>
              <a:rPr lang="ja-JP" altLang="en-US" dirty="0"/>
              <a:t>丁目」、南北方向の道である「</a:t>
            </a:r>
            <a:r>
              <a:rPr lang="en-US" altLang="ja-JP" dirty="0"/>
              <a:t>Avenue</a:t>
            </a:r>
            <a:r>
              <a:rPr lang="ja-JP" altLang="en-US" dirty="0"/>
              <a:t>（アベニュー）」を「</a:t>
            </a:r>
            <a:r>
              <a:rPr lang="en-US" altLang="ja-JP" dirty="0"/>
              <a:t>―</a:t>
            </a:r>
            <a:r>
              <a:rPr lang="ja-JP" altLang="en-US" dirty="0"/>
              <a:t>番街」と呼称するのが慣例となっている</a:t>
            </a:r>
            <a:r>
              <a:rPr lang="ja-JP" altLang="en-US" dirty="0" smtClean="0"/>
              <a:t>。</a:t>
            </a:r>
            <a:endParaRPr lang="en-US" altLang="ja-JP" dirty="0" smtClean="0"/>
          </a:p>
          <a:p>
            <a:endParaRPr lang="en-US" altLang="ja-JP" dirty="0"/>
          </a:p>
          <a:p>
            <a:r>
              <a:rPr lang="ja-JP" altLang="en-US" dirty="0" smtClean="0"/>
              <a:t>マンハッタンは、大まかにロウアー・マンハッタン</a:t>
            </a:r>
            <a:r>
              <a:rPr lang="en-US" altLang="ja-JP" dirty="0" smtClean="0"/>
              <a:t>(Lower Manhattan,</a:t>
            </a:r>
            <a:r>
              <a:rPr lang="ja-JP" altLang="en-US" dirty="0" smtClean="0"/>
              <a:t>マンハッタ</a:t>
            </a:r>
            <a:r>
              <a:rPr lang="ja-JP" altLang="en-US" dirty="0"/>
              <a:t>ン島の最南端に位置する地区で</a:t>
            </a:r>
            <a:r>
              <a:rPr lang="en-US" altLang="ja-JP" dirty="0"/>
              <a:t>,</a:t>
            </a:r>
            <a:r>
              <a:rPr lang="ja-JP" altLang="en-US" dirty="0"/>
              <a:t>「ダウンタウン」と呼ばれる地域</a:t>
            </a:r>
            <a:r>
              <a:rPr lang="en-US" altLang="ja-JP" dirty="0"/>
              <a:t>)</a:t>
            </a:r>
            <a:r>
              <a:rPr lang="ja-JP" altLang="en-US" dirty="0"/>
              <a:t>とミッドタウン</a:t>
            </a:r>
            <a:r>
              <a:rPr lang="ja-JP" altLang="ja-JP" dirty="0"/>
              <a:t>（</a:t>
            </a:r>
            <a:r>
              <a:rPr lang="ja-JP" altLang="ja-JP" i="1" dirty="0"/>
              <a:t>Midtown</a:t>
            </a:r>
            <a:r>
              <a:rPr lang="ja-JP" altLang="ja-JP" dirty="0"/>
              <a:t>） </a:t>
            </a:r>
            <a:r>
              <a:rPr lang="ja-JP" altLang="en-US" dirty="0"/>
              <a:t>とアッパー・マンハッタン</a:t>
            </a:r>
            <a:r>
              <a:rPr lang="en-US" altLang="ja-JP" dirty="0"/>
              <a:t>(Upper Manhattan</a:t>
            </a:r>
            <a:r>
              <a:rPr lang="ja-JP" altLang="en-US" dirty="0"/>
              <a:t>）に分かれる。</a:t>
            </a:r>
            <a:endParaRPr lang="en-US" altLang="ja-JP" dirty="0"/>
          </a:p>
          <a:p>
            <a:endParaRPr lang="en-US" altLang="ja-JP" dirty="0"/>
          </a:p>
          <a:p>
            <a:r>
              <a:rPr lang="ja-JP" altLang="en-US" dirty="0" smtClean="0"/>
              <a:t>　ニューヨーク</a:t>
            </a:r>
            <a:r>
              <a:rPr lang="ja-JP" altLang="en-US" dirty="0"/>
              <a:t>の場合、ダウンタウンとアップタウンは他の都市とは意味が</a:t>
            </a:r>
            <a:r>
              <a:rPr lang="ja-JP" altLang="en-US" dirty="0" smtClean="0"/>
              <a:t>異なり、単</a:t>
            </a:r>
            <a:r>
              <a:rPr lang="ja-JP" altLang="en-US" dirty="0"/>
              <a:t>に南北方向の位置を表しているに過ぎない。</a:t>
            </a:r>
            <a:endParaRPr kumimoji="1" lang="ja-JP" altLang="en-US" dirty="0"/>
          </a:p>
        </p:txBody>
      </p:sp>
    </p:spTree>
    <p:extLst>
      <p:ext uri="{BB962C8B-B14F-4D97-AF65-F5344CB8AC3E}">
        <p14:creationId xmlns:p14="http://schemas.microsoft.com/office/powerpoint/2010/main" val="76250158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テーマ">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2070</TotalTime>
  <Words>4616</Words>
  <Application>Microsoft Office PowerPoint</Application>
  <PresentationFormat>画面に合わせる (4:3)</PresentationFormat>
  <Paragraphs>295</Paragraphs>
  <Slides>80</Slides>
  <Notes>1</Notes>
  <HiddenSlides>0</HiddenSlides>
  <MMClips>0</MMClips>
  <ScaleCrop>false</ScaleCrop>
  <HeadingPairs>
    <vt:vector size="8" baseType="variant">
      <vt:variant>
        <vt:lpstr>使用されているフォント</vt:lpstr>
      </vt:variant>
      <vt:variant>
        <vt:i4>7</vt:i4>
      </vt:variant>
      <vt:variant>
        <vt:lpstr>テーマ</vt:lpstr>
      </vt:variant>
      <vt:variant>
        <vt:i4>1</vt:i4>
      </vt:variant>
      <vt:variant>
        <vt:lpstr>埋め込まれた OLE サーバー</vt:lpstr>
      </vt:variant>
      <vt:variant>
        <vt:i4>1</vt:i4>
      </vt:variant>
      <vt:variant>
        <vt:lpstr>スライド タイトル</vt:lpstr>
      </vt:variant>
      <vt:variant>
        <vt:i4>80</vt:i4>
      </vt:variant>
    </vt:vector>
  </HeadingPairs>
  <TitlesOfParts>
    <vt:vector size="89" baseType="lpstr">
      <vt:lpstr>HG行書体</vt:lpstr>
      <vt:lpstr>ＭＳ Ｐゴシック</vt:lpstr>
      <vt:lpstr>ＭＳ 明朝</vt:lpstr>
      <vt:lpstr>Arial</vt:lpstr>
      <vt:lpstr>Calibri</vt:lpstr>
      <vt:lpstr>Century</vt:lpstr>
      <vt:lpstr>Times New Roman</vt:lpstr>
      <vt:lpstr>Office ​​テーマ</vt:lpstr>
      <vt:lpstr>ワークシート</vt:lpstr>
      <vt:lpstr>修道オープンアカデミー ２０１６年6月4日</vt:lpstr>
      <vt:lpstr>PowerPoint プレゼンテーション</vt:lpstr>
      <vt:lpstr>アメリカの東海岸-ニューヨーク市の由来</vt:lpstr>
      <vt:lpstr>ニューヨークの地勢と名所旧跡</vt:lpstr>
      <vt:lpstr>ニューヨークの概要</vt:lpstr>
      <vt:lpstr>PowerPoint プレゼンテーション</vt:lpstr>
      <vt:lpstr>PowerPoint プレゼンテーション</vt:lpstr>
      <vt:lpstr>マンハッタンの概況</vt:lpstr>
      <vt:lpstr>マンハッタンの概況</vt:lpstr>
      <vt:lpstr>マンハッタンの摩天楼</vt:lpstr>
      <vt:lpstr> ニューヨーク市図書館の裏の庭 </vt:lpstr>
      <vt:lpstr>ニューヨークの５番街</vt:lpstr>
      <vt:lpstr>ニューヨークの夜景</vt:lpstr>
      <vt:lpstr>マンハッタンにある文化施設・美術館・博物館 </vt:lpstr>
      <vt:lpstr>メトロポリタン美術館 ( The Metropolitan Museum of Art)</vt:lpstr>
      <vt:lpstr>メトロポリタン美術館</vt:lpstr>
      <vt:lpstr>セントラル・パーク（Central Park）</vt:lpstr>
      <vt:lpstr>Central Parkの朝</vt:lpstr>
      <vt:lpstr>セントラル・パークの一角</vt:lpstr>
      <vt:lpstr>新しく作られた世界貿易センター</vt:lpstr>
      <vt:lpstr>Sunset glow in Battery Par City</vt:lpstr>
      <vt:lpstr>ニューヨーク市の義務教育</vt:lpstr>
      <vt:lpstr>ニューヨーク市の義務教育</vt:lpstr>
      <vt:lpstr>学年：1st grade-12th grade</vt:lpstr>
      <vt:lpstr>コロンビア大学</vt:lpstr>
      <vt:lpstr>コロンビア大学の教育</vt:lpstr>
      <vt:lpstr>Weatherhead East Asian Institute Columbia University</vt:lpstr>
      <vt:lpstr>Le Penseur in Columbia Univeristy</vt:lpstr>
      <vt:lpstr>コロンビア大学医学部大学院の卒業式</vt:lpstr>
      <vt:lpstr>・シリコンバレー (Silicon Valley)  ・スタンフォード大学（Stanford University） ・住んだところ：Mountain View City  </vt:lpstr>
      <vt:lpstr>カリフォルニアの概況</vt:lpstr>
      <vt:lpstr>PowerPoint プレゼンテーション</vt:lpstr>
      <vt:lpstr>シリコンバレー (Silicon Valley)</vt:lpstr>
      <vt:lpstr>シリコンバレーの風景</vt:lpstr>
      <vt:lpstr>企業が地元への貢献と人々の交流</vt:lpstr>
      <vt:lpstr>シリコンバレー地域にある大学</vt:lpstr>
      <vt:lpstr>カリフォルニア大学バークレー校</vt:lpstr>
      <vt:lpstr>スタンフォード大学（Stanford University)</vt:lpstr>
      <vt:lpstr>スタンフォード大学（Stanford University)</vt:lpstr>
      <vt:lpstr>スタンーフォウドの青空</vt:lpstr>
      <vt:lpstr>Hoover Tower , Stanford University </vt:lpstr>
      <vt:lpstr>Oval Park in Stanford University</vt:lpstr>
      <vt:lpstr>大学の玄関</vt:lpstr>
      <vt:lpstr>Department of Statistics, Stanford University </vt:lpstr>
      <vt:lpstr>     世話人のTze Leung Lai 教授と私    </vt:lpstr>
      <vt:lpstr>毎週の研究会</vt:lpstr>
      <vt:lpstr>Statistics Seminar</vt:lpstr>
      <vt:lpstr>金融統計学を聴講した教室</vt:lpstr>
      <vt:lpstr>教室の廊下</vt:lpstr>
      <vt:lpstr>キャンパスの中にある Auguste Rodinの作品(1840-1917)</vt:lpstr>
      <vt:lpstr>Auguste Rodin(1840-1917)</vt:lpstr>
      <vt:lpstr>経済学科の前</vt:lpstr>
      <vt:lpstr>Homecoming</vt:lpstr>
      <vt:lpstr>統計学科の卒業式（2015年5月）</vt:lpstr>
      <vt:lpstr>博士学位授与式</vt:lpstr>
      <vt:lpstr>国際交流センター (The Bechtel International Center)</vt:lpstr>
      <vt:lpstr>ちょっと一服している私</vt:lpstr>
      <vt:lpstr>2014-2015年一年間で暮らした家</vt:lpstr>
      <vt:lpstr>家に近くの公園</vt:lpstr>
      <vt:lpstr> Whisman Park </vt:lpstr>
      <vt:lpstr>PowerPoint プレゼンテーション</vt:lpstr>
      <vt:lpstr>　　夕方ごろから芝生での映画会</vt:lpstr>
      <vt:lpstr>あちらで見られた広島系の喫茶店Great Mall of the Bay Area san jose CA</vt:lpstr>
      <vt:lpstr>Mountain View Cityで迎えたクリスマス</vt:lpstr>
      <vt:lpstr>Mountain View Cityで迎えたクリスマス</vt:lpstr>
      <vt:lpstr>PowerPoint プレゼンテーション</vt:lpstr>
      <vt:lpstr>カリフォニアの春が来た</vt:lpstr>
      <vt:lpstr>Coyote Creek Park Chain in San Jose</vt:lpstr>
      <vt:lpstr>アメリカでのチップの由来(雑学)</vt:lpstr>
      <vt:lpstr>チップが必要なサービス、標準額</vt:lpstr>
      <vt:lpstr>PowerPoint プレゼンテーション</vt:lpstr>
      <vt:lpstr>近所の庭造り</vt:lpstr>
      <vt:lpstr>PowerPoint プレゼンテーション</vt:lpstr>
      <vt:lpstr>PowerPoint プレゼンテーション</vt:lpstr>
      <vt:lpstr>PowerPoint プレゼンテーション</vt:lpstr>
      <vt:lpstr>東西海岸の違い</vt:lpstr>
      <vt:lpstr> 東と西の違いについて </vt:lpstr>
      <vt:lpstr>東と西の共通なところ</vt:lpstr>
      <vt:lpstr>アメリカでの暮らしの感想</vt:lpstr>
      <vt:lpstr>PowerPoint プレゼンテーション</vt:lpstr>
    </vt:vector>
  </TitlesOfParts>
  <Company>広島修道大学</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アメリカで暮らす２</dc:title>
  <dc:creator>NaN Zhang</dc:creator>
  <cp:lastModifiedBy>HP</cp:lastModifiedBy>
  <cp:revision>140</cp:revision>
  <dcterms:created xsi:type="dcterms:W3CDTF">2016-02-09T08:09:41Z</dcterms:created>
  <dcterms:modified xsi:type="dcterms:W3CDTF">2018-05-29T03:35:00Z</dcterms:modified>
</cp:coreProperties>
</file>